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8" r:id="rId3"/>
    <p:sldId id="257" r:id="rId4"/>
    <p:sldId id="279" r:id="rId5"/>
    <p:sldId id="281" r:id="rId6"/>
    <p:sldId id="270" r:id="rId7"/>
    <p:sldId id="283" r:id="rId8"/>
    <p:sldId id="271" r:id="rId9"/>
    <p:sldId id="264" r:id="rId10"/>
    <p:sldId id="263" r:id="rId11"/>
    <p:sldId id="265" r:id="rId12"/>
    <p:sldId id="269" r:id="rId13"/>
    <p:sldId id="273" r:id="rId14"/>
    <p:sldId id="277" r:id="rId15"/>
    <p:sldId id="274" r:id="rId16"/>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6"/>
    <p:restoredTop sz="99868" autoAdjust="0"/>
  </p:normalViewPr>
  <p:slideViewPr>
    <p:cSldViewPr snapToGrid="0" snapToObjects="1">
      <p:cViewPr varScale="1">
        <p:scale>
          <a:sx n="102" d="100"/>
          <a:sy n="102" d="100"/>
        </p:scale>
        <p:origin x="94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5" d="100"/>
          <a:sy n="65" d="100"/>
        </p:scale>
        <p:origin x="3106"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175BBA69-CD5A-4418-B94A-48C90673A9FD}" type="datetimeFigureOut">
              <a:rPr lang="en-US" smtClean="0"/>
              <a:t>3/20/2019</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30A0754D-5CEF-4D20-8109-7DFAAB66F66A}" type="slidenum">
              <a:rPr lang="en-US" smtClean="0"/>
              <a:t>‹#›</a:t>
            </a:fld>
            <a:endParaRPr lang="en-US"/>
          </a:p>
        </p:txBody>
      </p:sp>
    </p:spTree>
    <p:extLst>
      <p:ext uri="{BB962C8B-B14F-4D97-AF65-F5344CB8AC3E}">
        <p14:creationId xmlns:p14="http://schemas.microsoft.com/office/powerpoint/2010/main" val="370316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impacts of climate change are already being felt in communities across the country and will worsen as more frequent and intense extreme weather and climate-related events occur in the future. Impacts within and across regions will not be distributed equally. People who are already vulnerable, including lower-income and other marginalized communities, have lower capacity to prepare for and cope with extreme weather and climate-related events and are expected to experience greater impacts. </a:t>
            </a:r>
          </a:p>
          <a:p>
            <a:r>
              <a:rPr lang="en-US" dirty="0"/>
              <a:t>If climate change continues unabated, the annual losses in some economic sectors are projected to reach hundreds of billions of dollars by the end of the century. These impacts include water resources, food production and distribution, energy and transportation, public health, international trade, and national security. There are five key messages for the Northeast: 1.less distinct seasons with milder winter and earlier spring conditions are already altering ecosystems and environments in ways that adversely impact tourism, farming, forestry, and other economies. 2.warmer ocean temperatures, sea level rise, and ocean acidification threaten ocean habitats, ecosystem services, and livelihoods. 3.major negative impacts on critical infrastructure, urban economies, and nationally significant historic sites. 4.changing climate threatens the health and well-being of people in the Northeast through more extreme weather, warmer temperatures, degradation of air and water quality, and sea level rise. 5.adaptation to climate change is already underway in this region. </a:t>
            </a:r>
          </a:p>
        </p:txBody>
      </p:sp>
      <p:sp>
        <p:nvSpPr>
          <p:cNvPr id="4" name="Slide Number Placeholder 3"/>
          <p:cNvSpPr>
            <a:spLocks noGrp="1"/>
          </p:cNvSpPr>
          <p:nvPr>
            <p:ph type="sldNum" sz="quarter" idx="10"/>
          </p:nvPr>
        </p:nvSpPr>
        <p:spPr/>
        <p:txBody>
          <a:bodyPr/>
          <a:lstStyle/>
          <a:p>
            <a:fld id="{30A0754D-5CEF-4D20-8109-7DFAAB66F66A}" type="slidenum">
              <a:rPr lang="en-US" smtClean="0"/>
              <a:t>3</a:t>
            </a:fld>
            <a:endParaRPr lang="en-US"/>
          </a:p>
        </p:txBody>
      </p:sp>
    </p:spTree>
    <p:extLst>
      <p:ext uri="{BB962C8B-B14F-4D97-AF65-F5344CB8AC3E}">
        <p14:creationId xmlns:p14="http://schemas.microsoft.com/office/powerpoint/2010/main" val="2780446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83340C-6206-3341-AFFB-69FB12C6A86F}" type="datetimeFigureOut">
              <a:rPr lang="en-US" smtClean="0"/>
              <a:pPr/>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62C68-F475-D840-B84B-AF517CB87F2A}" type="slidenum">
              <a:rPr lang="en-US" smtClean="0"/>
              <a:pPr/>
              <a:t>‹#›</a:t>
            </a:fld>
            <a:endParaRPr lang="en-US"/>
          </a:p>
        </p:txBody>
      </p:sp>
    </p:spTree>
    <p:extLst>
      <p:ext uri="{BB962C8B-B14F-4D97-AF65-F5344CB8AC3E}">
        <p14:creationId xmlns:p14="http://schemas.microsoft.com/office/powerpoint/2010/main" val="2060453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3340C-6206-3341-AFFB-69FB12C6A86F}" type="datetimeFigureOut">
              <a:rPr lang="en-US" smtClean="0"/>
              <a:pPr/>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62C68-F475-D840-B84B-AF517CB87F2A}" type="slidenum">
              <a:rPr lang="en-US" smtClean="0"/>
              <a:pPr/>
              <a:t>‹#›</a:t>
            </a:fld>
            <a:endParaRPr lang="en-US"/>
          </a:p>
        </p:txBody>
      </p:sp>
    </p:spTree>
    <p:extLst>
      <p:ext uri="{BB962C8B-B14F-4D97-AF65-F5344CB8AC3E}">
        <p14:creationId xmlns:p14="http://schemas.microsoft.com/office/powerpoint/2010/main" val="3593138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3340C-6206-3341-AFFB-69FB12C6A86F}" type="datetimeFigureOut">
              <a:rPr lang="en-US" smtClean="0"/>
              <a:pPr/>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62C68-F475-D840-B84B-AF517CB87F2A}" type="slidenum">
              <a:rPr lang="en-US" smtClean="0"/>
              <a:pPr/>
              <a:t>‹#›</a:t>
            </a:fld>
            <a:endParaRPr lang="en-US"/>
          </a:p>
        </p:txBody>
      </p:sp>
    </p:spTree>
    <p:extLst>
      <p:ext uri="{BB962C8B-B14F-4D97-AF65-F5344CB8AC3E}">
        <p14:creationId xmlns:p14="http://schemas.microsoft.com/office/powerpoint/2010/main" val="350331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3340C-6206-3341-AFFB-69FB12C6A86F}" type="datetimeFigureOut">
              <a:rPr lang="en-US" smtClean="0"/>
              <a:pPr/>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62C68-F475-D840-B84B-AF517CB87F2A}" type="slidenum">
              <a:rPr lang="en-US" smtClean="0"/>
              <a:pPr/>
              <a:t>‹#›</a:t>
            </a:fld>
            <a:endParaRPr lang="en-US"/>
          </a:p>
        </p:txBody>
      </p:sp>
    </p:spTree>
    <p:extLst>
      <p:ext uri="{BB962C8B-B14F-4D97-AF65-F5344CB8AC3E}">
        <p14:creationId xmlns:p14="http://schemas.microsoft.com/office/powerpoint/2010/main" val="154788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83340C-6206-3341-AFFB-69FB12C6A86F}" type="datetimeFigureOut">
              <a:rPr lang="en-US" smtClean="0"/>
              <a:pPr/>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62C68-F475-D840-B84B-AF517CB87F2A}" type="slidenum">
              <a:rPr lang="en-US" smtClean="0"/>
              <a:pPr/>
              <a:t>‹#›</a:t>
            </a:fld>
            <a:endParaRPr lang="en-US"/>
          </a:p>
        </p:txBody>
      </p:sp>
    </p:spTree>
    <p:extLst>
      <p:ext uri="{BB962C8B-B14F-4D97-AF65-F5344CB8AC3E}">
        <p14:creationId xmlns:p14="http://schemas.microsoft.com/office/powerpoint/2010/main" val="1421747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83340C-6206-3341-AFFB-69FB12C6A86F}" type="datetimeFigureOut">
              <a:rPr lang="en-US" smtClean="0"/>
              <a:pPr/>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62C68-F475-D840-B84B-AF517CB87F2A}" type="slidenum">
              <a:rPr lang="en-US" smtClean="0"/>
              <a:pPr/>
              <a:t>‹#›</a:t>
            </a:fld>
            <a:endParaRPr lang="en-US"/>
          </a:p>
        </p:txBody>
      </p:sp>
    </p:spTree>
    <p:extLst>
      <p:ext uri="{BB962C8B-B14F-4D97-AF65-F5344CB8AC3E}">
        <p14:creationId xmlns:p14="http://schemas.microsoft.com/office/powerpoint/2010/main" val="356480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83340C-6206-3341-AFFB-69FB12C6A86F}" type="datetimeFigureOut">
              <a:rPr lang="en-US" smtClean="0"/>
              <a:pPr/>
              <a:t>3/20/2019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62C68-F475-D840-B84B-AF517CB87F2A}" type="slidenum">
              <a:rPr lang="en-US" smtClean="0"/>
              <a:pPr/>
              <a:t>‹#›</a:t>
            </a:fld>
            <a:endParaRPr lang="en-US"/>
          </a:p>
        </p:txBody>
      </p:sp>
    </p:spTree>
    <p:extLst>
      <p:ext uri="{BB962C8B-B14F-4D97-AF65-F5344CB8AC3E}">
        <p14:creationId xmlns:p14="http://schemas.microsoft.com/office/powerpoint/2010/main" val="3675859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83340C-6206-3341-AFFB-69FB12C6A86F}" type="datetimeFigureOut">
              <a:rPr lang="en-US" smtClean="0"/>
              <a:pPr/>
              <a:t>3/20/2019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62C68-F475-D840-B84B-AF517CB87F2A}" type="slidenum">
              <a:rPr lang="en-US" smtClean="0"/>
              <a:pPr/>
              <a:t>‹#›</a:t>
            </a:fld>
            <a:endParaRPr lang="en-US"/>
          </a:p>
        </p:txBody>
      </p:sp>
    </p:spTree>
    <p:extLst>
      <p:ext uri="{BB962C8B-B14F-4D97-AF65-F5344CB8AC3E}">
        <p14:creationId xmlns:p14="http://schemas.microsoft.com/office/powerpoint/2010/main" val="54836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83340C-6206-3341-AFFB-69FB12C6A86F}" type="datetimeFigureOut">
              <a:rPr lang="en-US" smtClean="0"/>
              <a:pPr/>
              <a:t>3/20/2019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62C68-F475-D840-B84B-AF517CB87F2A}" type="slidenum">
              <a:rPr lang="en-US" smtClean="0"/>
              <a:pPr/>
              <a:t>‹#›</a:t>
            </a:fld>
            <a:endParaRPr lang="en-US"/>
          </a:p>
        </p:txBody>
      </p:sp>
    </p:spTree>
    <p:extLst>
      <p:ext uri="{BB962C8B-B14F-4D97-AF65-F5344CB8AC3E}">
        <p14:creationId xmlns:p14="http://schemas.microsoft.com/office/powerpoint/2010/main" val="3367348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83340C-6206-3341-AFFB-69FB12C6A86F}" type="datetimeFigureOut">
              <a:rPr lang="en-US" smtClean="0"/>
              <a:pPr/>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62C68-F475-D840-B84B-AF517CB87F2A}" type="slidenum">
              <a:rPr lang="en-US" smtClean="0"/>
              <a:pPr/>
              <a:t>‹#›</a:t>
            </a:fld>
            <a:endParaRPr lang="en-US"/>
          </a:p>
        </p:txBody>
      </p:sp>
    </p:spTree>
    <p:extLst>
      <p:ext uri="{BB962C8B-B14F-4D97-AF65-F5344CB8AC3E}">
        <p14:creationId xmlns:p14="http://schemas.microsoft.com/office/powerpoint/2010/main" val="929356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83340C-6206-3341-AFFB-69FB12C6A86F}" type="datetimeFigureOut">
              <a:rPr lang="en-US" smtClean="0"/>
              <a:pPr/>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62C68-F475-D840-B84B-AF517CB87F2A}" type="slidenum">
              <a:rPr lang="en-US" smtClean="0"/>
              <a:pPr/>
              <a:t>‹#›</a:t>
            </a:fld>
            <a:endParaRPr lang="en-US"/>
          </a:p>
        </p:txBody>
      </p:sp>
    </p:spTree>
    <p:extLst>
      <p:ext uri="{BB962C8B-B14F-4D97-AF65-F5344CB8AC3E}">
        <p14:creationId xmlns:p14="http://schemas.microsoft.com/office/powerpoint/2010/main" val="3944295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340C-6206-3341-AFFB-69FB12C6A86F}" type="datetimeFigureOut">
              <a:rPr lang="en-US" smtClean="0"/>
              <a:pPr/>
              <a:t>3/20/2019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62C68-F475-D840-B84B-AF517CB87F2A}" type="slidenum">
              <a:rPr lang="en-US" smtClean="0"/>
              <a:pPr/>
              <a:t>‹#›</a:t>
            </a:fld>
            <a:endParaRPr lang="en-US"/>
          </a:p>
        </p:txBody>
      </p:sp>
    </p:spTree>
    <p:extLst>
      <p:ext uri="{BB962C8B-B14F-4D97-AF65-F5344CB8AC3E}">
        <p14:creationId xmlns:p14="http://schemas.microsoft.com/office/powerpoint/2010/main" val="3297389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empowernewjersey.com/"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facebook.com/events/211861595489233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events/278062159579793/" TargetMode="External"/><Relationship Id="rId2" Type="http://schemas.openxmlformats.org/officeDocument/2006/relationships/hyperlink" Target="http://www.empowernewjersey.com/"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457200" y="4554735"/>
            <a:ext cx="8229600" cy="1945257"/>
          </a:xfrm>
        </p:spPr>
        <p:txBody>
          <a:bodyPr>
            <a:normAutofit/>
          </a:bodyPr>
          <a:lstStyle/>
          <a:p>
            <a:pPr algn="ctr">
              <a:buNone/>
            </a:pPr>
            <a:r>
              <a:rPr lang="en-US" b="1" u="sng" dirty="0"/>
              <a:t>FIGHTING Climate Change in NJ:</a:t>
            </a:r>
            <a:r>
              <a:rPr lang="en-US" dirty="0"/>
              <a:t> </a:t>
            </a:r>
          </a:p>
          <a:p>
            <a:pPr algn="ctr">
              <a:buNone/>
            </a:pPr>
            <a:r>
              <a:rPr lang="en-US" b="1" dirty="0"/>
              <a:t>Urgent Case for a Moratorium </a:t>
            </a:r>
          </a:p>
          <a:p>
            <a:pPr algn="ctr">
              <a:buNone/>
            </a:pPr>
            <a:r>
              <a:rPr lang="en-US" b="1" dirty="0"/>
              <a:t>on all Fossil Fuel Projects</a:t>
            </a:r>
            <a:endParaRPr lang="en-US" dirty="0"/>
          </a:p>
          <a:p>
            <a:endParaRPr lang="en-US" dirty="0"/>
          </a:p>
        </p:txBody>
      </p:sp>
      <p:pic>
        <p:nvPicPr>
          <p:cNvPr id="9" name="Picture 8" descr="Empower NJ_Dirty Energy with Logo_Twitter2 (1).png"/>
          <p:cNvPicPr>
            <a:picLocks noChangeAspect="1"/>
          </p:cNvPicPr>
          <p:nvPr/>
        </p:nvPicPr>
        <p:blipFill>
          <a:blip r:embed="rId2"/>
          <a:stretch>
            <a:fillRect/>
          </a:stretch>
        </p:blipFill>
        <p:spPr>
          <a:xfrm>
            <a:off x="448574" y="202721"/>
            <a:ext cx="8238226" cy="4119113"/>
          </a:xfrm>
          <a:prstGeom prst="rect">
            <a:avLst/>
          </a:prstGeom>
        </p:spPr>
      </p:pic>
    </p:spTree>
    <p:extLst>
      <p:ext uri="{BB962C8B-B14F-4D97-AF65-F5344CB8AC3E}">
        <p14:creationId xmlns:p14="http://schemas.microsoft.com/office/powerpoint/2010/main" val="570691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248"/>
            <a:ext cx="8229600" cy="1143000"/>
          </a:xfrm>
        </p:spPr>
        <p:txBody>
          <a:bodyPr>
            <a:normAutofit fontScale="90000"/>
          </a:bodyPr>
          <a:lstStyle/>
          <a:p>
            <a:r>
              <a:rPr lang="en-US" dirty="0"/>
              <a:t>Strategic Importance of </a:t>
            </a:r>
            <a:br>
              <a:rPr lang="en-US" dirty="0"/>
            </a:br>
            <a:r>
              <a:rPr lang="en-US" dirty="0"/>
              <a:t>Stopping New Gas Projects</a:t>
            </a:r>
          </a:p>
        </p:txBody>
      </p:sp>
      <p:sp>
        <p:nvSpPr>
          <p:cNvPr id="3" name="Content Placeholder 2"/>
          <p:cNvSpPr>
            <a:spLocks noGrp="1"/>
          </p:cNvSpPr>
          <p:nvPr>
            <p:ph idx="1"/>
          </p:nvPr>
        </p:nvSpPr>
        <p:spPr>
          <a:xfrm>
            <a:off x="353682" y="1600199"/>
            <a:ext cx="5011420" cy="5257801"/>
          </a:xfrm>
        </p:spPr>
        <p:txBody>
          <a:bodyPr>
            <a:normAutofit fontScale="85000" lnSpcReduction="10000"/>
          </a:bodyPr>
          <a:lstStyle/>
          <a:p>
            <a:r>
              <a:rPr lang="en-US" dirty="0"/>
              <a:t>“Natural” gas consists mostly of methane</a:t>
            </a:r>
          </a:p>
          <a:p>
            <a:endParaRPr lang="en-US" sz="1000" dirty="0"/>
          </a:p>
          <a:p>
            <a:r>
              <a:rPr lang="en-US" dirty="0"/>
              <a:t>Leaks at all stages of life cycle</a:t>
            </a:r>
          </a:p>
          <a:p>
            <a:pPr lvl="1"/>
            <a:r>
              <a:rPr lang="en-US" dirty="0"/>
              <a:t>2.6% to 4.1 %of total volume from extraction to consumption (fracked gas)</a:t>
            </a:r>
          </a:p>
          <a:p>
            <a:endParaRPr lang="en-US" sz="1000" dirty="0"/>
          </a:p>
          <a:p>
            <a:r>
              <a:rPr lang="en-US" dirty="0"/>
              <a:t>86 times more potent as GHG than CO2 in 20 yr. timeframe</a:t>
            </a:r>
          </a:p>
          <a:p>
            <a:endParaRPr lang="en-US" sz="1000" dirty="0"/>
          </a:p>
          <a:p>
            <a:r>
              <a:rPr lang="en-US" u="sng" dirty="0"/>
              <a:t>Fracked gas is worse for climate change than burning coal</a:t>
            </a:r>
          </a:p>
          <a:p>
            <a:pPr lvl="1"/>
            <a:r>
              <a:rPr lang="en-US" dirty="0"/>
              <a:t>67% of all gas in 2015</a:t>
            </a:r>
          </a:p>
        </p:txBody>
      </p:sp>
      <p:pic>
        <p:nvPicPr>
          <p:cNvPr id="4" name="Picture 3" descr="Empower NJ_Dirty Energy with Logo_Instagram2.png"/>
          <p:cNvPicPr>
            <a:picLocks noChangeAspect="1"/>
          </p:cNvPicPr>
          <p:nvPr/>
        </p:nvPicPr>
        <p:blipFill>
          <a:blip r:embed="rId2"/>
          <a:stretch>
            <a:fillRect/>
          </a:stretch>
        </p:blipFill>
        <p:spPr>
          <a:xfrm>
            <a:off x="5579706" y="2026062"/>
            <a:ext cx="3188066" cy="3553643"/>
          </a:xfrm>
          <a:prstGeom prst="rect">
            <a:avLst/>
          </a:prstGeom>
        </p:spPr>
      </p:pic>
    </p:spTree>
    <p:extLst>
      <p:ext uri="{BB962C8B-B14F-4D97-AF65-F5344CB8AC3E}">
        <p14:creationId xmlns:p14="http://schemas.microsoft.com/office/powerpoint/2010/main" val="425837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996"/>
            <a:ext cx="8229600" cy="1143000"/>
          </a:xfrm>
        </p:spPr>
        <p:txBody>
          <a:bodyPr/>
          <a:lstStyle/>
          <a:p>
            <a:r>
              <a:rPr lang="en-US" dirty="0"/>
              <a:t>Health Impacts</a:t>
            </a:r>
          </a:p>
        </p:txBody>
      </p:sp>
      <p:sp>
        <p:nvSpPr>
          <p:cNvPr id="3" name="Content Placeholder 2"/>
          <p:cNvSpPr>
            <a:spLocks noGrp="1"/>
          </p:cNvSpPr>
          <p:nvPr>
            <p:ph idx="1"/>
          </p:nvPr>
        </p:nvSpPr>
        <p:spPr>
          <a:xfrm>
            <a:off x="457200" y="1157448"/>
            <a:ext cx="4576593" cy="4907176"/>
          </a:xfrm>
        </p:spPr>
        <p:txBody>
          <a:bodyPr>
            <a:normAutofit fontScale="47500" lnSpcReduction="20000"/>
          </a:bodyPr>
          <a:lstStyle/>
          <a:p>
            <a:pPr lvl="0"/>
            <a:endParaRPr lang="en-US" b="1" dirty="0"/>
          </a:p>
          <a:p>
            <a:pPr lvl="0"/>
            <a:r>
              <a:rPr lang="en-US" b="1" dirty="0"/>
              <a:t>Compressor stations and power plants emit many Hazardous Air Pollutants (HAPs) and ozone precursors.</a:t>
            </a:r>
            <a:r>
              <a:rPr lang="en-US" sz="3100" b="1" dirty="0">
                <a:solidFill>
                  <a:prstClr val="black"/>
                </a:solidFill>
              </a:rPr>
              <a:t> Environmental Justice communities are particularly susceptible.</a:t>
            </a:r>
            <a:endParaRPr lang="en-US" b="1" dirty="0"/>
          </a:p>
          <a:p>
            <a:endParaRPr lang="en-US" sz="1900" dirty="0"/>
          </a:p>
          <a:p>
            <a:r>
              <a:rPr lang="en-US" b="1" dirty="0"/>
              <a:t>HAPs include:  </a:t>
            </a:r>
          </a:p>
          <a:p>
            <a:pPr marL="400050" lvl="1" indent="0">
              <a:buNone/>
            </a:pPr>
            <a:r>
              <a:rPr lang="en-US" dirty="0"/>
              <a:t>carcinogens, NOx, SOx, particulate matter, CO2, CO, VOCs</a:t>
            </a:r>
          </a:p>
          <a:p>
            <a:endParaRPr lang="en-US" sz="1900" dirty="0"/>
          </a:p>
          <a:p>
            <a:r>
              <a:rPr lang="en-US" b="1" dirty="0"/>
              <a:t>Health impacts include : </a:t>
            </a:r>
          </a:p>
          <a:p>
            <a:pPr marL="400050" lvl="1" indent="0">
              <a:buNone/>
            </a:pPr>
            <a:r>
              <a:rPr lang="en-US" dirty="0"/>
              <a:t>neurological, cardiovascular and respiratory disease (asthma, COPD), cancer, birth defects, premature death and many other diseases such as dementia and stroke</a:t>
            </a:r>
          </a:p>
          <a:p>
            <a:pPr marL="400050" lvl="1" indent="0">
              <a:buNone/>
            </a:pPr>
            <a:endParaRPr lang="en-US" sz="1900" dirty="0"/>
          </a:p>
          <a:p>
            <a:r>
              <a:rPr lang="en-US" sz="2900" dirty="0"/>
              <a:t>Statistics </a:t>
            </a:r>
            <a:r>
              <a:rPr lang="en-US" sz="2900" b="1" dirty="0"/>
              <a:t>linking ozone, in particular, to premature death</a:t>
            </a:r>
            <a:r>
              <a:rPr lang="en-US" sz="2900" dirty="0"/>
              <a:t> are well known.</a:t>
            </a:r>
          </a:p>
          <a:p>
            <a:endParaRPr lang="en-US" sz="600" dirty="0"/>
          </a:p>
          <a:p>
            <a:pPr lvl="1"/>
            <a:r>
              <a:rPr lang="en-US" dirty="0"/>
              <a:t>A 10 ppb rise in smog increases daily mortality rate by 0.5%.</a:t>
            </a:r>
          </a:p>
          <a:p>
            <a:pPr lvl="1"/>
            <a:endParaRPr lang="en-US" dirty="0"/>
          </a:p>
          <a:p>
            <a:r>
              <a:rPr lang="en-US" dirty="0"/>
              <a:t>Gas projects have lifetimes of 30 to 40 years during which time and beyond, impacted residents will have </a:t>
            </a:r>
            <a:r>
              <a:rPr lang="en-US" b="1" dirty="0"/>
              <a:t>increased hospital stays, loss of work time, increased health care costs </a:t>
            </a:r>
            <a:r>
              <a:rPr lang="en-US" dirty="0"/>
              <a:t>and </a:t>
            </a:r>
            <a:r>
              <a:rPr lang="en-US" u="sng" dirty="0"/>
              <a:t>increased rates of premature death.</a:t>
            </a:r>
          </a:p>
          <a:p>
            <a:pPr marL="457200" lvl="1" indent="0">
              <a:buNone/>
            </a:pPr>
            <a:endParaRPr lang="en-US" dirty="0"/>
          </a:p>
          <a:p>
            <a:pPr marL="400050" lvl="1" indent="0">
              <a:buNone/>
            </a:pPr>
            <a:endParaRPr lang="en-US" dirty="0"/>
          </a:p>
        </p:txBody>
      </p:sp>
      <p:sp>
        <p:nvSpPr>
          <p:cNvPr id="4" name="TextBox 3"/>
          <p:cNvSpPr txBox="1"/>
          <p:nvPr/>
        </p:nvSpPr>
        <p:spPr>
          <a:xfrm>
            <a:off x="457200" y="6249279"/>
            <a:ext cx="8317837" cy="461665"/>
          </a:xfrm>
          <a:prstGeom prst="rect">
            <a:avLst/>
          </a:prstGeom>
          <a:noFill/>
        </p:spPr>
        <p:txBody>
          <a:bodyPr wrap="square" rtlCol="0">
            <a:spAutoFit/>
          </a:bodyPr>
          <a:lstStyle/>
          <a:p>
            <a:pPr algn="ctr"/>
            <a:r>
              <a:rPr lang="en-US" sz="2400" b="1" dirty="0"/>
              <a:t>Allowing unnecessary power plants is morally unconscionable</a:t>
            </a:r>
          </a:p>
        </p:txBody>
      </p:sp>
      <p:pic>
        <p:nvPicPr>
          <p:cNvPr id="6" name="Picture 5" descr="air pollution.jpg"/>
          <p:cNvPicPr>
            <a:picLocks noChangeAspect="1"/>
          </p:cNvPicPr>
          <p:nvPr/>
        </p:nvPicPr>
        <p:blipFill>
          <a:blip r:embed="rId2"/>
          <a:srcRect r="39687"/>
          <a:stretch>
            <a:fillRect/>
          </a:stretch>
        </p:blipFill>
        <p:spPr>
          <a:xfrm>
            <a:off x="5889234" y="901186"/>
            <a:ext cx="2259684" cy="2500356"/>
          </a:xfrm>
          <a:prstGeom prst="rect">
            <a:avLst/>
          </a:prstGeom>
        </p:spPr>
      </p:pic>
      <p:pic>
        <p:nvPicPr>
          <p:cNvPr id="7" name="Picture 6" descr="51141397_2124747710898060_7518744399480619008_o.jpg"/>
          <p:cNvPicPr>
            <a:picLocks noChangeAspect="1"/>
          </p:cNvPicPr>
          <p:nvPr/>
        </p:nvPicPr>
        <p:blipFill>
          <a:blip r:embed="rId3"/>
          <a:srcRect l="6328" r="27541"/>
          <a:stretch>
            <a:fillRect/>
          </a:stretch>
        </p:blipFill>
        <p:spPr>
          <a:xfrm>
            <a:off x="5765916" y="3420429"/>
            <a:ext cx="2506320" cy="2842461"/>
          </a:xfrm>
          <a:prstGeom prst="rect">
            <a:avLst/>
          </a:prstGeom>
        </p:spPr>
      </p:pic>
    </p:spTree>
    <p:extLst>
      <p:ext uri="{BB962C8B-B14F-4D97-AF65-F5344CB8AC3E}">
        <p14:creationId xmlns:p14="http://schemas.microsoft.com/office/powerpoint/2010/main" val="230260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62"/>
            <a:ext cx="8229600" cy="1143000"/>
          </a:xfrm>
        </p:spPr>
        <p:txBody>
          <a:bodyPr/>
          <a:lstStyle/>
          <a:p>
            <a:r>
              <a:rPr lang="en-US" dirty="0"/>
              <a:t>Green Energy Jobs</a:t>
            </a:r>
          </a:p>
        </p:txBody>
      </p:sp>
      <p:sp>
        <p:nvSpPr>
          <p:cNvPr id="3" name="Content Placeholder 2"/>
          <p:cNvSpPr>
            <a:spLocks noGrp="1"/>
          </p:cNvSpPr>
          <p:nvPr>
            <p:ph idx="1"/>
          </p:nvPr>
        </p:nvSpPr>
        <p:spPr>
          <a:xfrm>
            <a:off x="4175185" y="1417638"/>
            <a:ext cx="4882533" cy="5198822"/>
          </a:xfrm>
        </p:spPr>
        <p:txBody>
          <a:bodyPr>
            <a:normAutofit fontScale="62500" lnSpcReduction="20000"/>
          </a:bodyPr>
          <a:lstStyle/>
          <a:p>
            <a:r>
              <a:rPr lang="en-US" b="1" dirty="0"/>
              <a:t>Clean electricity jobs outstrip fossil fuel five to one</a:t>
            </a:r>
          </a:p>
          <a:p>
            <a:endParaRPr lang="en-US" sz="600" dirty="0"/>
          </a:p>
          <a:p>
            <a:pPr lvl="1"/>
            <a:r>
              <a:rPr lang="en-US" dirty="0"/>
              <a:t>Energy efficiency, solar, wind, alternative vehicles</a:t>
            </a:r>
          </a:p>
          <a:p>
            <a:pPr lvl="1"/>
            <a:r>
              <a:rPr lang="en-US" dirty="0"/>
              <a:t>Transition to 100% renewable in NJ for all needs would create over 134,000 jobs</a:t>
            </a:r>
          </a:p>
          <a:p>
            <a:pPr lvl="1"/>
            <a:r>
              <a:rPr lang="en-US" dirty="0"/>
              <a:t>Nationwide reduction of GHGs by 80% by 2050 would produce more than 550,000 jobs each year</a:t>
            </a:r>
          </a:p>
          <a:p>
            <a:pPr lvl="1"/>
            <a:endParaRPr lang="en-US" sz="1300" dirty="0"/>
          </a:p>
          <a:p>
            <a:r>
              <a:rPr lang="en-US" dirty="0"/>
              <a:t>Given </a:t>
            </a:r>
            <a:r>
              <a:rPr lang="en-US" b="1" dirty="0"/>
              <a:t>union focus </a:t>
            </a:r>
            <a:r>
              <a:rPr lang="en-US" dirty="0"/>
              <a:t>on new fossil fuel jobs the Administration must create a strong </a:t>
            </a:r>
            <a:r>
              <a:rPr lang="en-US" b="1" u="sng" dirty="0"/>
              <a:t>g</a:t>
            </a:r>
            <a:r>
              <a:rPr lang="en-US" b="1" dirty="0"/>
              <a:t>reen jobs program </a:t>
            </a:r>
            <a:r>
              <a:rPr lang="en-US" dirty="0"/>
              <a:t>including training, placement and guaranteed transition for fossil fuel workers.</a:t>
            </a:r>
          </a:p>
          <a:p>
            <a:pPr lvl="1"/>
            <a:r>
              <a:rPr lang="en-US" dirty="0"/>
              <a:t>Green job growth will exceed that of fossil fuels </a:t>
            </a:r>
          </a:p>
          <a:p>
            <a:pPr lvl="1"/>
            <a:r>
              <a:rPr lang="en-US" dirty="0"/>
              <a:t>Instead of union opposition to cutting fossil fuel jobs imagine union demands for more green jobs</a:t>
            </a:r>
          </a:p>
        </p:txBody>
      </p:sp>
      <p:pic>
        <p:nvPicPr>
          <p:cNvPr id="4" name="Picture 3" descr="Empower NJ_Twitter_Call Gov_Image 6_Source Adobe Spark.jpg"/>
          <p:cNvPicPr>
            <a:picLocks noChangeAspect="1"/>
          </p:cNvPicPr>
          <p:nvPr/>
        </p:nvPicPr>
        <p:blipFill>
          <a:blip r:embed="rId2"/>
          <a:srcRect l="6084" r="48994"/>
          <a:stretch>
            <a:fillRect/>
          </a:stretch>
        </p:blipFill>
        <p:spPr>
          <a:xfrm>
            <a:off x="457200" y="1726163"/>
            <a:ext cx="3063467" cy="3807593"/>
          </a:xfrm>
          <a:prstGeom prst="rect">
            <a:avLst/>
          </a:prstGeom>
        </p:spPr>
      </p:pic>
    </p:spTree>
    <p:extLst>
      <p:ext uri="{BB962C8B-B14F-4D97-AF65-F5344CB8AC3E}">
        <p14:creationId xmlns:p14="http://schemas.microsoft.com/office/powerpoint/2010/main" val="2626662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a:xfrm>
            <a:off x="293306" y="1417638"/>
            <a:ext cx="4226943" cy="4708525"/>
          </a:xfrm>
        </p:spPr>
        <p:txBody>
          <a:bodyPr>
            <a:normAutofit lnSpcReduction="10000"/>
          </a:bodyPr>
          <a:lstStyle/>
          <a:p>
            <a:r>
              <a:rPr lang="en-US" dirty="0"/>
              <a:t>Contact Governor Murphy at:</a:t>
            </a:r>
          </a:p>
          <a:p>
            <a:pPr marL="400050" lvl="1" indent="0">
              <a:buNone/>
            </a:pPr>
            <a:endParaRPr lang="en-US" sz="2000" dirty="0"/>
          </a:p>
          <a:p>
            <a:pPr marL="400050" lvl="1" indent="0">
              <a:buNone/>
            </a:pPr>
            <a:r>
              <a:rPr lang="en-US" sz="2000" dirty="0" err="1"/>
              <a:t>Email:constituent.relations@nj.gov</a:t>
            </a:r>
            <a:br>
              <a:rPr lang="en-US" sz="2000" dirty="0"/>
            </a:br>
            <a:r>
              <a:rPr lang="en-US" sz="2000" dirty="0"/>
              <a:t>Phone: 609-292-6000</a:t>
            </a:r>
            <a:br>
              <a:rPr lang="en-US" dirty="0"/>
            </a:br>
            <a:endParaRPr lang="en-US" dirty="0"/>
          </a:p>
          <a:p>
            <a:r>
              <a:rPr lang="en-US" dirty="0"/>
              <a:t>Contact your state legislators</a:t>
            </a:r>
          </a:p>
          <a:p>
            <a:pPr marL="0" indent="0">
              <a:buNone/>
            </a:pPr>
            <a:endParaRPr lang="en-US" dirty="0"/>
          </a:p>
          <a:p>
            <a:r>
              <a:rPr lang="en-US" dirty="0"/>
              <a:t>Sign our petitions at:</a:t>
            </a:r>
          </a:p>
        </p:txBody>
      </p:sp>
      <p:pic>
        <p:nvPicPr>
          <p:cNvPr id="5" name="Picture 4" descr="Empower NJ_Instagram_Call Gov_Image 2_Source Adobe Spark.jpg"/>
          <p:cNvPicPr>
            <a:picLocks noChangeAspect="1"/>
          </p:cNvPicPr>
          <p:nvPr/>
        </p:nvPicPr>
        <p:blipFill>
          <a:blip r:embed="rId2"/>
          <a:stretch>
            <a:fillRect/>
          </a:stretch>
        </p:blipFill>
        <p:spPr>
          <a:xfrm>
            <a:off x="4996805" y="1511558"/>
            <a:ext cx="3894299" cy="3894299"/>
          </a:xfrm>
          <a:prstGeom prst="rect">
            <a:avLst/>
          </a:prstGeom>
        </p:spPr>
      </p:pic>
      <p:sp>
        <p:nvSpPr>
          <p:cNvPr id="6" name="TextBox 5"/>
          <p:cNvSpPr txBox="1"/>
          <p:nvPr/>
        </p:nvSpPr>
        <p:spPr>
          <a:xfrm>
            <a:off x="457200" y="5825736"/>
            <a:ext cx="9872939" cy="1077218"/>
          </a:xfrm>
          <a:prstGeom prst="rect">
            <a:avLst/>
          </a:prstGeom>
          <a:noFill/>
        </p:spPr>
        <p:txBody>
          <a:bodyPr wrap="square" rtlCol="0">
            <a:spAutoFit/>
          </a:bodyPr>
          <a:lstStyle/>
          <a:p>
            <a:r>
              <a:rPr lang="en-US" sz="3200" dirty="0">
                <a:hlinkClick r:id="rId3"/>
              </a:rPr>
              <a:t>www.empowernewjersey.com</a:t>
            </a:r>
            <a:endParaRPr lang="en-US" sz="3200" dirty="0"/>
          </a:p>
          <a:p>
            <a:endParaRPr lang="en-US" sz="3200" dirty="0"/>
          </a:p>
        </p:txBody>
      </p:sp>
    </p:spTree>
    <p:extLst>
      <p:ext uri="{BB962C8B-B14F-4D97-AF65-F5344CB8AC3E}">
        <p14:creationId xmlns:p14="http://schemas.microsoft.com/office/powerpoint/2010/main" val="3070177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Social!</a:t>
            </a:r>
          </a:p>
        </p:txBody>
      </p:sp>
      <p:sp>
        <p:nvSpPr>
          <p:cNvPr id="3" name="Content Placeholder 2"/>
          <p:cNvSpPr>
            <a:spLocks noGrp="1"/>
          </p:cNvSpPr>
          <p:nvPr>
            <p:ph idx="1"/>
          </p:nvPr>
        </p:nvSpPr>
        <p:spPr>
          <a:xfrm>
            <a:off x="4544009" y="1417638"/>
            <a:ext cx="4496474" cy="5216075"/>
          </a:xfrm>
        </p:spPr>
        <p:txBody>
          <a:bodyPr>
            <a:normAutofit/>
          </a:bodyPr>
          <a:lstStyle/>
          <a:p>
            <a:r>
              <a:rPr lang="en-US" b="1" dirty="0"/>
              <a:t>Social Media:</a:t>
            </a:r>
            <a:br>
              <a:rPr lang="en-US" dirty="0"/>
            </a:br>
            <a:r>
              <a:rPr lang="en-US" b="1" dirty="0"/>
              <a:t>Moratorium Mondays!</a:t>
            </a:r>
          </a:p>
          <a:p>
            <a:pPr marL="400050" lvl="1" indent="0">
              <a:buNone/>
            </a:pPr>
            <a:r>
              <a:rPr lang="en-US" b="1" dirty="0"/>
              <a:t>Every Monday we call Governor Murphy!</a:t>
            </a:r>
            <a:br>
              <a:rPr lang="en-US" dirty="0"/>
            </a:br>
            <a:endParaRPr lang="en-US" dirty="0"/>
          </a:p>
          <a:p>
            <a:r>
              <a:rPr lang="en-US" b="1" dirty="0"/>
              <a:t>Facebook: </a:t>
            </a:r>
            <a:r>
              <a:rPr lang="en-US" dirty="0">
                <a:hlinkClick r:id="rId2"/>
              </a:rPr>
              <a:t>https://www.facebook.com/events/2118615954892331/</a:t>
            </a:r>
            <a:endParaRPr lang="en-US" dirty="0"/>
          </a:p>
          <a:p>
            <a:r>
              <a:rPr lang="en-US" dirty="0"/>
              <a:t>#</a:t>
            </a:r>
            <a:r>
              <a:rPr lang="en-US" dirty="0" err="1"/>
              <a:t>MoratoriumMondays</a:t>
            </a:r>
            <a:r>
              <a:rPr lang="en-US" dirty="0"/>
              <a:t>  </a:t>
            </a:r>
          </a:p>
        </p:txBody>
      </p:sp>
      <p:pic>
        <p:nvPicPr>
          <p:cNvPr id="1026" name="Picture 2" descr="https://lh4.googleusercontent.com/e5d3HiARpVxcG3QiB0kX2wPPvq3SJo4_ZY70fhrvH3okgOF8Z_4ctpY_jCUM1Kt18kcujrVpYT9zmmZTwOLM3lJ64ByKzX72WZ-XAw88rN1KST5Z85HnWAI6JTNMNVFMAxxOTs-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59" y="1879192"/>
            <a:ext cx="4130492" cy="4130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177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3689667" y="1759131"/>
            <a:ext cx="5227910" cy="3579224"/>
          </a:xfrm>
        </p:spPr>
        <p:txBody>
          <a:bodyPr>
            <a:normAutofit fontScale="32500" lnSpcReduction="20000"/>
          </a:bodyPr>
          <a:lstStyle/>
          <a:p>
            <a:pPr>
              <a:buNone/>
            </a:pPr>
            <a:r>
              <a:rPr lang="en-US" sz="3000" b="1" dirty="0"/>
              <a:t>	</a:t>
            </a:r>
          </a:p>
          <a:p>
            <a:pPr>
              <a:buNone/>
            </a:pPr>
            <a:r>
              <a:rPr lang="en-US" sz="3000" b="1" dirty="0"/>
              <a:t>	</a:t>
            </a:r>
            <a:r>
              <a:rPr lang="en-US" sz="6000" b="1" dirty="0"/>
              <a:t>Empower NJ Website:</a:t>
            </a:r>
          </a:p>
          <a:p>
            <a:pPr lvl="0">
              <a:buNone/>
            </a:pPr>
            <a:r>
              <a:rPr lang="en-US" sz="6000" b="1" dirty="0"/>
              <a:t>	</a:t>
            </a:r>
            <a:r>
              <a:rPr lang="en-US" sz="6000" b="1" dirty="0">
                <a:solidFill>
                  <a:prstClr val="black"/>
                </a:solidFill>
                <a:hlinkClick r:id="rId2"/>
              </a:rPr>
              <a:t>www.empowernewjersey.com</a:t>
            </a:r>
            <a:endParaRPr lang="en-US" sz="6000" b="1" dirty="0">
              <a:solidFill>
                <a:prstClr val="black"/>
              </a:solidFill>
            </a:endParaRPr>
          </a:p>
          <a:p>
            <a:pPr>
              <a:buNone/>
            </a:pPr>
            <a:endParaRPr lang="en-US" sz="6000" b="1" dirty="0"/>
          </a:p>
          <a:p>
            <a:pPr>
              <a:buNone/>
            </a:pPr>
            <a:r>
              <a:rPr lang="en-US" sz="6000" b="1" dirty="0"/>
              <a:t>    	Read our new report </a:t>
            </a:r>
          </a:p>
          <a:p>
            <a:pPr>
              <a:buNone/>
            </a:pPr>
            <a:r>
              <a:rPr lang="en-US" sz="6000" b="1" dirty="0"/>
              <a:t>     	and share it widely!</a:t>
            </a:r>
          </a:p>
          <a:p>
            <a:pPr>
              <a:buNone/>
            </a:pPr>
            <a:endParaRPr lang="en-US" sz="6000" b="1" dirty="0"/>
          </a:p>
          <a:p>
            <a:pPr>
              <a:buNone/>
            </a:pPr>
            <a:r>
              <a:rPr lang="en-US" sz="6000" b="1" dirty="0"/>
              <a:t>	Watch the website and Facebook Page for Forums and upcoming events: </a:t>
            </a:r>
            <a:r>
              <a:rPr lang="en-US" sz="6000" b="1" dirty="0">
                <a:hlinkClick r:id="rId3"/>
              </a:rPr>
              <a:t>https://www.facebook.com/events/278062159579793/</a:t>
            </a:r>
            <a:r>
              <a:rPr lang="en-US" sz="6000" b="1" dirty="0"/>
              <a:t> </a:t>
            </a:r>
          </a:p>
          <a:p>
            <a:endParaRPr lang="en-US" dirty="0"/>
          </a:p>
        </p:txBody>
      </p:sp>
      <p:pic>
        <p:nvPicPr>
          <p:cNvPr id="4" name="Picture 3" descr="Empower NJ Report Cover Feb 2019.JPG"/>
          <p:cNvPicPr>
            <a:picLocks noChangeAspect="1"/>
          </p:cNvPicPr>
          <p:nvPr/>
        </p:nvPicPr>
        <p:blipFill>
          <a:blip r:embed="rId4"/>
          <a:stretch>
            <a:fillRect/>
          </a:stretch>
        </p:blipFill>
        <p:spPr>
          <a:xfrm>
            <a:off x="237226" y="1852500"/>
            <a:ext cx="3099364" cy="3630223"/>
          </a:xfrm>
          <a:prstGeom prst="rect">
            <a:avLst/>
          </a:prstGeom>
        </p:spPr>
      </p:pic>
      <p:pic>
        <p:nvPicPr>
          <p:cNvPr id="5" name="Picture 4" descr="Empower NJ Logo 2019 PNG.png"/>
          <p:cNvPicPr>
            <a:picLocks noChangeAspect="1"/>
          </p:cNvPicPr>
          <p:nvPr/>
        </p:nvPicPr>
        <p:blipFill>
          <a:blip r:embed="rId5"/>
          <a:stretch>
            <a:fillRect/>
          </a:stretch>
        </p:blipFill>
        <p:spPr>
          <a:xfrm>
            <a:off x="457200" y="4627017"/>
            <a:ext cx="1544128" cy="353642"/>
          </a:xfrm>
          <a:prstGeom prst="rect">
            <a:avLst/>
          </a:prstGeom>
        </p:spPr>
      </p:pic>
    </p:spTree>
    <p:extLst>
      <p:ext uri="{BB962C8B-B14F-4D97-AF65-F5344CB8AC3E}">
        <p14:creationId xmlns:p14="http://schemas.microsoft.com/office/powerpoint/2010/main" val="3072122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527" y="1478235"/>
            <a:ext cx="4252813" cy="4008167"/>
          </a:xfrm>
        </p:spPr>
        <p:txBody>
          <a:bodyPr>
            <a:normAutofit fontScale="90000"/>
          </a:bodyPr>
          <a:lstStyle/>
          <a:p>
            <a:r>
              <a:rPr lang="en-US" sz="2700" b="1" dirty="0"/>
              <a:t>“The verdict is in. The world must act now to curb the cataclysmic effects of climate change.  In NJ, we set a path to 100% clean energy by 2050, signed sweeping clean energy legislation and are protecting our land &amp; water.  Our children deserve nothing less.”    </a:t>
            </a:r>
            <a:br>
              <a:rPr lang="en-US" sz="2700" b="1" dirty="0"/>
            </a:br>
            <a:br>
              <a:rPr lang="en-US" sz="2700" b="1" dirty="0"/>
            </a:br>
            <a:r>
              <a:rPr lang="en-US" sz="2700" b="1" dirty="0"/>
              <a:t>Governor Murphy, 11/24/18</a:t>
            </a:r>
            <a:br>
              <a:rPr lang="en-US" dirty="0"/>
            </a:br>
            <a:endParaRPr lang="en-US" dirty="0"/>
          </a:p>
        </p:txBody>
      </p:sp>
      <p:pic>
        <p:nvPicPr>
          <p:cNvPr id="3" name="Picture 2" descr="Empower NJ Logo 2019 PNG.png"/>
          <p:cNvPicPr>
            <a:picLocks noChangeAspect="1"/>
          </p:cNvPicPr>
          <p:nvPr/>
        </p:nvPicPr>
        <p:blipFill>
          <a:blip r:embed="rId2"/>
          <a:stretch>
            <a:fillRect/>
          </a:stretch>
        </p:blipFill>
        <p:spPr>
          <a:xfrm>
            <a:off x="6788989" y="6212031"/>
            <a:ext cx="2156604" cy="493913"/>
          </a:xfrm>
          <a:prstGeom prst="rect">
            <a:avLst/>
          </a:prstGeom>
        </p:spPr>
      </p:pic>
      <p:pic>
        <p:nvPicPr>
          <p:cNvPr id="4" name="Picture 3" descr="gov murphy.jpg"/>
          <p:cNvPicPr>
            <a:picLocks noChangeAspect="1"/>
          </p:cNvPicPr>
          <p:nvPr/>
        </p:nvPicPr>
        <p:blipFill>
          <a:blip r:embed="rId3"/>
          <a:srcRect l="36910"/>
          <a:stretch>
            <a:fillRect/>
          </a:stretch>
        </p:blipFill>
        <p:spPr>
          <a:xfrm>
            <a:off x="155274" y="854016"/>
            <a:ext cx="4233579" cy="4477109"/>
          </a:xfrm>
          <a:prstGeom prst="rect">
            <a:avLst/>
          </a:prstGeom>
        </p:spPr>
      </p:pic>
    </p:spTree>
    <p:extLst>
      <p:ext uri="{BB962C8B-B14F-4D97-AF65-F5344CB8AC3E}">
        <p14:creationId xmlns:p14="http://schemas.microsoft.com/office/powerpoint/2010/main" val="3865443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760"/>
            <a:ext cx="8229600" cy="1143000"/>
          </a:xfrm>
        </p:spPr>
        <p:txBody>
          <a:bodyPr/>
          <a:lstStyle/>
          <a:p>
            <a:r>
              <a:rPr lang="en-US" dirty="0"/>
              <a:t>Climate Change is Accelerating</a:t>
            </a:r>
          </a:p>
        </p:txBody>
      </p:sp>
      <p:sp>
        <p:nvSpPr>
          <p:cNvPr id="3" name="Content Placeholder 2"/>
          <p:cNvSpPr>
            <a:spLocks noGrp="1"/>
          </p:cNvSpPr>
          <p:nvPr>
            <p:ph sz="half" idx="1"/>
          </p:nvPr>
        </p:nvSpPr>
        <p:spPr>
          <a:xfrm>
            <a:off x="345061" y="1600200"/>
            <a:ext cx="4730792" cy="4525963"/>
          </a:xfrm>
        </p:spPr>
        <p:txBody>
          <a:bodyPr>
            <a:normAutofit fontScale="70000" lnSpcReduction="20000"/>
          </a:bodyPr>
          <a:lstStyle/>
          <a:p>
            <a:r>
              <a:rPr lang="en-US" b="1" dirty="0"/>
              <a:t>National Climate Assessment  </a:t>
            </a:r>
            <a:r>
              <a:rPr lang="en-US" sz="2300" dirty="0"/>
              <a:t>(Nov. 2018)</a:t>
            </a:r>
            <a:endParaRPr lang="en-US" dirty="0"/>
          </a:p>
          <a:p>
            <a:pPr lvl="1"/>
            <a:r>
              <a:rPr lang="en-US" dirty="0"/>
              <a:t>100’s of billions in annual damage</a:t>
            </a:r>
          </a:p>
          <a:p>
            <a:pPr lvl="1"/>
            <a:r>
              <a:rPr lang="en-US" dirty="0"/>
              <a:t>10% of U.S. GDP at risk</a:t>
            </a:r>
          </a:p>
          <a:p>
            <a:pPr lvl="1"/>
            <a:endParaRPr lang="en-US" sz="1300" dirty="0"/>
          </a:p>
          <a:p>
            <a:r>
              <a:rPr lang="en-US" b="1" dirty="0"/>
              <a:t>IPPC Report </a:t>
            </a:r>
            <a:r>
              <a:rPr lang="en-US" dirty="0"/>
              <a:t>(2018)</a:t>
            </a:r>
          </a:p>
          <a:p>
            <a:pPr lvl="1"/>
            <a:r>
              <a:rPr lang="en-US" dirty="0"/>
              <a:t>Many effects expected decades into the future will arrive by 2040 without </a:t>
            </a:r>
            <a:r>
              <a:rPr lang="en-US" u="sng" dirty="0"/>
              <a:t>45%</a:t>
            </a:r>
            <a:r>
              <a:rPr lang="en-US" dirty="0"/>
              <a:t> GHG reduction</a:t>
            </a:r>
          </a:p>
          <a:p>
            <a:pPr lvl="1"/>
            <a:endParaRPr lang="en-US" sz="1100" dirty="0"/>
          </a:p>
          <a:p>
            <a:r>
              <a:rPr lang="en-US" b="1" dirty="0"/>
              <a:t>NJ is Ground Zero</a:t>
            </a:r>
          </a:p>
          <a:p>
            <a:pPr lvl="1"/>
            <a:r>
              <a:rPr lang="en-US" dirty="0"/>
              <a:t>NJ (and Florida) have over 1/3 of commercial coast properties at risk</a:t>
            </a:r>
          </a:p>
          <a:p>
            <a:pPr lvl="1"/>
            <a:endParaRPr lang="en-US" sz="1100" dirty="0"/>
          </a:p>
          <a:p>
            <a:r>
              <a:rPr lang="en-US" b="1" dirty="0"/>
              <a:t>People recognize climate change is real</a:t>
            </a:r>
          </a:p>
          <a:p>
            <a:pPr lvl="1"/>
            <a:r>
              <a:rPr lang="en-US" dirty="0"/>
              <a:t>Over 85% of Democrats</a:t>
            </a:r>
          </a:p>
          <a:p>
            <a:pPr lvl="1"/>
            <a:r>
              <a:rPr lang="en-US" dirty="0"/>
              <a:t>Over 56% of Republicans</a:t>
            </a:r>
          </a:p>
        </p:txBody>
      </p:sp>
      <p:pic>
        <p:nvPicPr>
          <p:cNvPr id="7" name="Content Placeholder 6" descr="EmpowerNJ_Air_Pollution_National_Power_Plant_During_Day.jpg"/>
          <p:cNvPicPr>
            <a:picLocks noGrp="1" noChangeAspect="1"/>
          </p:cNvPicPr>
          <p:nvPr>
            <p:ph sz="half" idx="2"/>
          </p:nvPr>
        </p:nvPicPr>
        <p:blipFill>
          <a:blip r:embed="rId3"/>
          <a:srcRect l="5803" r="23710"/>
          <a:stretch>
            <a:fillRect/>
          </a:stretch>
        </p:blipFill>
        <p:spPr>
          <a:xfrm>
            <a:off x="5271796" y="1600200"/>
            <a:ext cx="3415004" cy="413339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657932" y="5995203"/>
            <a:ext cx="7619523" cy="523220"/>
          </a:xfrm>
          <a:prstGeom prst="rect">
            <a:avLst/>
          </a:prstGeom>
          <a:noFill/>
        </p:spPr>
        <p:txBody>
          <a:bodyPr wrap="square" rtlCol="0">
            <a:spAutoFit/>
          </a:bodyPr>
          <a:lstStyle/>
          <a:p>
            <a:pPr algn="ctr"/>
            <a:r>
              <a:rPr lang="en-US" sz="2800" b="1" dirty="0"/>
              <a:t>THE TIME FOR ACTION IS NOW!</a:t>
            </a:r>
          </a:p>
        </p:txBody>
      </p:sp>
      <p:pic>
        <p:nvPicPr>
          <p:cNvPr id="6" name="Picture 5" descr="A close up of a logo&#10;&#10;Description automatically generated">
            <a:extLst>
              <a:ext uri="{FF2B5EF4-FFF2-40B4-BE49-F238E27FC236}">
                <a16:creationId xmlns:a16="http://schemas.microsoft.com/office/drawing/2014/main" id="{CDD57FEE-5E03-4871-946F-FBA55DB0C98E}"/>
              </a:ext>
            </a:extLst>
          </p:cNvPr>
          <p:cNvPicPr>
            <a:picLocks noChangeAspect="1"/>
          </p:cNvPicPr>
          <p:nvPr/>
        </p:nvPicPr>
        <p:blipFill>
          <a:blip r:embed="rId4"/>
          <a:stretch>
            <a:fillRect/>
          </a:stretch>
        </p:blipFill>
        <p:spPr>
          <a:xfrm>
            <a:off x="7442337" y="5995203"/>
            <a:ext cx="1244463" cy="888902"/>
          </a:xfrm>
          <a:prstGeom prst="rect">
            <a:avLst/>
          </a:prstGeom>
        </p:spPr>
      </p:pic>
    </p:spTree>
    <p:extLst>
      <p:ext uri="{BB962C8B-B14F-4D97-AF65-F5344CB8AC3E}">
        <p14:creationId xmlns:p14="http://schemas.microsoft.com/office/powerpoint/2010/main" val="2082736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Administration Inaction to Date</a:t>
            </a:r>
          </a:p>
        </p:txBody>
      </p:sp>
      <p:sp>
        <p:nvSpPr>
          <p:cNvPr id="3" name="Content Placeholder 2"/>
          <p:cNvSpPr>
            <a:spLocks noGrp="1"/>
          </p:cNvSpPr>
          <p:nvPr>
            <p:ph sz="half" idx="1"/>
          </p:nvPr>
        </p:nvSpPr>
        <p:spPr>
          <a:xfrm>
            <a:off x="289248" y="1600200"/>
            <a:ext cx="5115963" cy="4525963"/>
          </a:xfrm>
        </p:spPr>
        <p:txBody>
          <a:bodyPr>
            <a:normAutofit fontScale="85000" lnSpcReduction="20000"/>
          </a:bodyPr>
          <a:lstStyle/>
          <a:p>
            <a:r>
              <a:rPr lang="en-US" b="1" dirty="0"/>
              <a:t>GHG emissions remain unregulated </a:t>
            </a:r>
            <a:r>
              <a:rPr lang="en-US" dirty="0"/>
              <a:t>despite authority under:</a:t>
            </a:r>
          </a:p>
          <a:p>
            <a:endParaRPr lang="en-US" sz="900" dirty="0"/>
          </a:p>
          <a:p>
            <a:pPr lvl="1"/>
            <a:r>
              <a:rPr lang="en-US" dirty="0"/>
              <a:t>Clean Air Act (Title V)</a:t>
            </a:r>
          </a:p>
          <a:p>
            <a:pPr lvl="1"/>
            <a:r>
              <a:rPr lang="en-US" dirty="0"/>
              <a:t>NJ Air Pollution Control Act</a:t>
            </a:r>
          </a:p>
          <a:p>
            <a:pPr lvl="1"/>
            <a:r>
              <a:rPr lang="en-US" dirty="0"/>
              <a:t>NJ Global Warming Response Act</a:t>
            </a:r>
          </a:p>
          <a:p>
            <a:pPr lvl="1"/>
            <a:endParaRPr lang="en-US" sz="1000" dirty="0"/>
          </a:p>
          <a:p>
            <a:r>
              <a:rPr lang="en-US" b="1" dirty="0"/>
              <a:t>No rules to achieve EO 28 goals</a:t>
            </a:r>
          </a:p>
          <a:p>
            <a:pPr marL="0" indent="0">
              <a:buNone/>
            </a:pPr>
            <a:endParaRPr lang="en-US" sz="1000" dirty="0"/>
          </a:p>
          <a:p>
            <a:r>
              <a:rPr lang="en-US" b="1" dirty="0"/>
              <a:t>No new appointees </a:t>
            </a:r>
            <a:r>
              <a:rPr lang="en-US" dirty="0"/>
              <a:t>to Pinelands and Highlands regulatory bodies</a:t>
            </a:r>
          </a:p>
          <a:p>
            <a:endParaRPr lang="en-US" sz="1000" dirty="0"/>
          </a:p>
          <a:p>
            <a:r>
              <a:rPr lang="en-US" b="1" dirty="0"/>
              <a:t>Offices of Climate Change and Climate Adaption &amp; Mitigation remain closed</a:t>
            </a:r>
          </a:p>
          <a:p>
            <a:pPr marL="0" indent="0">
              <a:buNone/>
            </a:pPr>
            <a:endParaRPr lang="en-US" dirty="0"/>
          </a:p>
        </p:txBody>
      </p:sp>
      <p:pic>
        <p:nvPicPr>
          <p:cNvPr id="6" name="Content Placeholder 5" descr="Empower NJ_Dirty Energy with Logo_Instagram.png"/>
          <p:cNvPicPr>
            <a:picLocks noGrp="1" noChangeAspect="1"/>
          </p:cNvPicPr>
          <p:nvPr>
            <p:ph sz="half" idx="2"/>
          </p:nvPr>
        </p:nvPicPr>
        <p:blipFill>
          <a:blip r:embed="rId2"/>
          <a:stretch>
            <a:fillRect/>
          </a:stretch>
        </p:blipFill>
        <p:spPr>
          <a:xfrm>
            <a:off x="5405212" y="1600200"/>
            <a:ext cx="3456992" cy="3456992"/>
          </a:xfrm>
        </p:spPr>
      </p:pic>
      <p:sp>
        <p:nvSpPr>
          <p:cNvPr id="4" name="TextBox 3"/>
          <p:cNvSpPr txBox="1"/>
          <p:nvPr/>
        </p:nvSpPr>
        <p:spPr>
          <a:xfrm>
            <a:off x="457200" y="6077892"/>
            <a:ext cx="82296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Many changes only require the Governor’s action</a:t>
            </a:r>
          </a:p>
        </p:txBody>
      </p:sp>
    </p:spTree>
    <p:extLst>
      <p:ext uri="{BB962C8B-B14F-4D97-AF65-F5344CB8AC3E}">
        <p14:creationId xmlns:p14="http://schemas.microsoft.com/office/powerpoint/2010/main" val="42844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 Fossil Fuel Projects</a:t>
            </a:r>
          </a:p>
        </p:txBody>
      </p:sp>
      <p:sp>
        <p:nvSpPr>
          <p:cNvPr id="3" name="Content Placeholder 2"/>
          <p:cNvSpPr>
            <a:spLocks noGrp="1"/>
          </p:cNvSpPr>
          <p:nvPr>
            <p:ph idx="1"/>
          </p:nvPr>
        </p:nvSpPr>
        <p:spPr>
          <a:xfrm>
            <a:off x="4057497" y="1600200"/>
            <a:ext cx="4974359" cy="5257800"/>
          </a:xfrm>
        </p:spPr>
        <p:txBody>
          <a:bodyPr>
            <a:normAutofit fontScale="62500" lnSpcReduction="20000"/>
          </a:bodyPr>
          <a:lstStyle/>
          <a:p>
            <a:pPr marL="0" indent="0">
              <a:buNone/>
            </a:pPr>
            <a:r>
              <a:rPr lang="en-US" b="1" dirty="0"/>
              <a:t>Pipeline and Compressor Stations</a:t>
            </a:r>
          </a:p>
          <a:p>
            <a:pPr marL="0" indent="0">
              <a:buNone/>
            </a:pPr>
            <a:endParaRPr lang="en-US" sz="1500" b="1" dirty="0"/>
          </a:p>
          <a:p>
            <a:pPr lvl="1"/>
            <a:r>
              <a:rPr lang="en-US" b="1" dirty="0">
                <a:solidFill>
                  <a:srgbClr val="FF0000"/>
                </a:solidFill>
              </a:rPr>
              <a:t>PennEast Pipeline</a:t>
            </a:r>
          </a:p>
          <a:p>
            <a:pPr lvl="1"/>
            <a:r>
              <a:rPr lang="en-US" dirty="0"/>
              <a:t>Northeast Supply Enhancement Pipeline</a:t>
            </a:r>
          </a:p>
          <a:p>
            <a:pPr lvl="1"/>
            <a:r>
              <a:rPr lang="en-US" dirty="0"/>
              <a:t>South Jersey Pipeline</a:t>
            </a:r>
          </a:p>
          <a:p>
            <a:pPr lvl="1"/>
            <a:r>
              <a:rPr lang="en-US" dirty="0"/>
              <a:t>Southern Reliability Link Pipeline</a:t>
            </a:r>
          </a:p>
          <a:p>
            <a:pPr lvl="1"/>
            <a:r>
              <a:rPr lang="en-US" dirty="0"/>
              <a:t>Garden State Expansion Project Compressor</a:t>
            </a:r>
          </a:p>
          <a:p>
            <a:pPr lvl="1"/>
            <a:r>
              <a:rPr lang="en-US" dirty="0"/>
              <a:t>Gateway Expansion Project Compressor</a:t>
            </a:r>
          </a:p>
          <a:p>
            <a:pPr lvl="1"/>
            <a:r>
              <a:rPr lang="en-US" dirty="0"/>
              <a:t>Rivervale South to Market Pipeline</a:t>
            </a:r>
          </a:p>
          <a:p>
            <a:pPr lvl="1"/>
            <a:r>
              <a:rPr lang="en-US" dirty="0"/>
              <a:t>Lambertville Expansion Compressor</a:t>
            </a:r>
          </a:p>
          <a:p>
            <a:pPr lvl="1"/>
            <a:endParaRPr lang="en-US" sz="1500" dirty="0"/>
          </a:p>
          <a:p>
            <a:pPr marL="0" indent="0">
              <a:buNone/>
            </a:pPr>
            <a:r>
              <a:rPr lang="en-US" b="1" dirty="0"/>
              <a:t>Power Plants</a:t>
            </a:r>
          </a:p>
          <a:p>
            <a:pPr marL="0" indent="0">
              <a:buNone/>
            </a:pPr>
            <a:endParaRPr lang="en-US" sz="1300" b="1" dirty="0"/>
          </a:p>
          <a:p>
            <a:pPr lvl="1"/>
            <a:r>
              <a:rPr lang="en-US" dirty="0"/>
              <a:t>Meadowlands</a:t>
            </a:r>
          </a:p>
          <a:p>
            <a:pPr lvl="1"/>
            <a:r>
              <a:rPr lang="en-US" dirty="0"/>
              <a:t>Phoenix Energy Center</a:t>
            </a:r>
          </a:p>
          <a:p>
            <a:pPr lvl="1"/>
            <a:r>
              <a:rPr lang="en-US" dirty="0"/>
              <a:t>BL England</a:t>
            </a:r>
          </a:p>
          <a:p>
            <a:pPr lvl="1"/>
            <a:r>
              <a:rPr lang="en-US" dirty="0"/>
              <a:t>Keasbey Energy Center</a:t>
            </a:r>
          </a:p>
          <a:p>
            <a:pPr lvl="1"/>
            <a:r>
              <a:rPr lang="en-US" dirty="0"/>
              <a:t>Sewaren 7 (went into service in mid 2018)</a:t>
            </a:r>
          </a:p>
        </p:txBody>
      </p:sp>
      <p:pic>
        <p:nvPicPr>
          <p:cNvPr id="4" name="Picture 3" descr="Empower NJ_Dirty Energy with Logo_Instagram6.png"/>
          <p:cNvPicPr>
            <a:picLocks noChangeAspect="1"/>
          </p:cNvPicPr>
          <p:nvPr/>
        </p:nvPicPr>
        <p:blipFill>
          <a:blip r:embed="rId2"/>
          <a:stretch>
            <a:fillRect/>
          </a:stretch>
        </p:blipFill>
        <p:spPr>
          <a:xfrm>
            <a:off x="326571" y="2220685"/>
            <a:ext cx="3464121" cy="3464121"/>
          </a:xfrm>
          <a:prstGeom prst="rect">
            <a:avLst/>
          </a:prstGeom>
        </p:spPr>
      </p:pic>
    </p:spTree>
    <p:extLst>
      <p:ext uri="{BB962C8B-B14F-4D97-AF65-F5344CB8AC3E}">
        <p14:creationId xmlns:p14="http://schemas.microsoft.com/office/powerpoint/2010/main" val="4010796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62"/>
            <a:ext cx="8229600" cy="1143000"/>
          </a:xfrm>
        </p:spPr>
        <p:txBody>
          <a:bodyPr/>
          <a:lstStyle/>
          <a:p>
            <a:r>
              <a:rPr lang="en-US" dirty="0"/>
              <a:t>MORATORIUM</a:t>
            </a:r>
          </a:p>
        </p:txBody>
      </p:sp>
      <p:sp>
        <p:nvSpPr>
          <p:cNvPr id="3" name="Content Placeholder 2"/>
          <p:cNvSpPr>
            <a:spLocks noGrp="1"/>
          </p:cNvSpPr>
          <p:nvPr>
            <p:ph idx="1"/>
          </p:nvPr>
        </p:nvSpPr>
        <p:spPr>
          <a:xfrm>
            <a:off x="112142" y="1417638"/>
            <a:ext cx="4945049" cy="5224702"/>
          </a:xfrm>
        </p:spPr>
        <p:txBody>
          <a:bodyPr>
            <a:normAutofit fontScale="62500" lnSpcReduction="20000"/>
          </a:bodyPr>
          <a:lstStyle/>
          <a:p>
            <a:r>
              <a:rPr lang="en-US" b="1" dirty="0"/>
              <a:t>Immediate moratorium </a:t>
            </a:r>
            <a:r>
              <a:rPr lang="en-US" dirty="0"/>
              <a:t>on all new fossil fuel projects</a:t>
            </a:r>
          </a:p>
          <a:p>
            <a:endParaRPr lang="en-US" sz="1300" dirty="0"/>
          </a:p>
          <a:p>
            <a:r>
              <a:rPr lang="en-US" dirty="0"/>
              <a:t>During moratorium the Administration, Legislature, DEP and BPU</a:t>
            </a:r>
          </a:p>
          <a:p>
            <a:pPr lvl="1"/>
            <a:r>
              <a:rPr lang="en-US" b="1" dirty="0"/>
              <a:t>Develop rules, procedures and laws to regulate and reduce GHGs</a:t>
            </a:r>
          </a:p>
          <a:p>
            <a:pPr lvl="2"/>
            <a:r>
              <a:rPr lang="en-US" dirty="0"/>
              <a:t>Governor Murphy and the Administration have the authority to act but have shown no interest in doing so</a:t>
            </a:r>
          </a:p>
          <a:p>
            <a:pPr lvl="2"/>
            <a:r>
              <a:rPr lang="en-US" dirty="0"/>
              <a:t>Utilize authority under Clean Air Act, GWRA and NJ Air Pollution Control Act (DEP declared CO2 an air pollutant in 2005)</a:t>
            </a:r>
          </a:p>
          <a:p>
            <a:pPr lvl="2"/>
            <a:r>
              <a:rPr lang="en-US" dirty="0"/>
              <a:t>Enable DEP to reject permits for projects that would cause NJ to exceed its GHG limits</a:t>
            </a:r>
          </a:p>
          <a:p>
            <a:pPr lvl="1"/>
            <a:r>
              <a:rPr lang="en-US" b="1" dirty="0"/>
              <a:t>Develop specific annual plans to meet GHG commitments</a:t>
            </a:r>
          </a:p>
          <a:p>
            <a:endParaRPr lang="en-US" sz="1300" dirty="0"/>
          </a:p>
          <a:p>
            <a:r>
              <a:rPr lang="en-US" b="1" dirty="0"/>
              <a:t>Administration looking at the legal issues</a:t>
            </a:r>
          </a:p>
        </p:txBody>
      </p:sp>
      <p:pic>
        <p:nvPicPr>
          <p:cNvPr id="4" name="Picture 3" descr="Empower NJ_Instagram_Call Gov_Image 1_Source Adobe Spark.jpg"/>
          <p:cNvPicPr>
            <a:picLocks noChangeAspect="1"/>
          </p:cNvPicPr>
          <p:nvPr/>
        </p:nvPicPr>
        <p:blipFill>
          <a:blip r:embed="rId2"/>
          <a:stretch>
            <a:fillRect/>
          </a:stretch>
        </p:blipFill>
        <p:spPr>
          <a:xfrm>
            <a:off x="5184999" y="1570005"/>
            <a:ext cx="3795097" cy="3795097"/>
          </a:xfrm>
          <a:prstGeom prst="rect">
            <a:avLst/>
          </a:prstGeom>
        </p:spPr>
      </p:pic>
    </p:spTree>
    <p:extLst>
      <p:ext uri="{BB962C8B-B14F-4D97-AF65-F5344CB8AC3E}">
        <p14:creationId xmlns:p14="http://schemas.microsoft.com/office/powerpoint/2010/main" val="1296517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7413-6026-44ED-AA2F-BC2A1CB4164B}"/>
              </a:ext>
            </a:extLst>
          </p:cNvPr>
          <p:cNvSpPr>
            <a:spLocks noGrp="1"/>
          </p:cNvSpPr>
          <p:nvPr>
            <p:ph type="title"/>
          </p:nvPr>
        </p:nvSpPr>
        <p:spPr/>
        <p:txBody>
          <a:bodyPr/>
          <a:lstStyle/>
          <a:p>
            <a:r>
              <a:rPr lang="en-US" dirty="0"/>
              <a:t>NJ Moratorium Precedent</a:t>
            </a:r>
          </a:p>
        </p:txBody>
      </p:sp>
      <p:sp>
        <p:nvSpPr>
          <p:cNvPr id="3" name="Content Placeholder 2">
            <a:extLst>
              <a:ext uri="{FF2B5EF4-FFF2-40B4-BE49-F238E27FC236}">
                <a16:creationId xmlns:a16="http://schemas.microsoft.com/office/drawing/2014/main" id="{32684E9C-CDC3-45F7-9082-D261889288A7}"/>
              </a:ext>
            </a:extLst>
          </p:cNvPr>
          <p:cNvSpPr>
            <a:spLocks noGrp="1"/>
          </p:cNvSpPr>
          <p:nvPr>
            <p:ph idx="1"/>
          </p:nvPr>
        </p:nvSpPr>
        <p:spPr/>
        <p:txBody>
          <a:bodyPr>
            <a:normAutofit fontScale="70000" lnSpcReduction="20000"/>
          </a:bodyPr>
          <a:lstStyle/>
          <a:p>
            <a:r>
              <a:rPr lang="en-US" dirty="0"/>
              <a:t>NJ has a history of putting in place moratoriums in order to deal with an environment problem until it issue is resolved. </a:t>
            </a:r>
          </a:p>
          <a:p>
            <a:r>
              <a:rPr lang="en-US" dirty="0"/>
              <a:t>Governor Byrne put a stop on all development in the Pinelands until the Pinelands Act was passed. </a:t>
            </a:r>
          </a:p>
          <a:p>
            <a:r>
              <a:rPr lang="en-US" dirty="0"/>
              <a:t>Governor Kean put a moratorium on filling in freshwater wetlands to protect us from flooding until a wetlands protection law was passed. Kean also put a moratorium on development projects until sewer plants were upgraded to protect clean water. </a:t>
            </a:r>
          </a:p>
          <a:p>
            <a:r>
              <a:rPr lang="en-US" dirty="0"/>
              <a:t>Governor Florio put a moratorium on all new incinerators and stopped them under construction to protect our air quality from toxic emissions.</a:t>
            </a:r>
          </a:p>
          <a:p>
            <a:r>
              <a:rPr lang="en-US" dirty="0"/>
              <a:t>It’s time Governor Murphy follows his predecessors and puts in place a moratorium.</a:t>
            </a:r>
          </a:p>
          <a:p>
            <a:pPr marL="0" indent="0">
              <a:buNone/>
            </a:pPr>
            <a:br>
              <a:rPr lang="en-US" dirty="0"/>
            </a:br>
            <a:endParaRPr lang="en-US" dirty="0"/>
          </a:p>
        </p:txBody>
      </p:sp>
      <p:pic>
        <p:nvPicPr>
          <p:cNvPr id="5" name="Picture 4" descr="A close up of a logo&#10;&#10;Description automatically generated">
            <a:extLst>
              <a:ext uri="{FF2B5EF4-FFF2-40B4-BE49-F238E27FC236}">
                <a16:creationId xmlns:a16="http://schemas.microsoft.com/office/drawing/2014/main" id="{CDD57FEE-5E03-4871-946F-FBA55DB0C98E}"/>
              </a:ext>
            </a:extLst>
          </p:cNvPr>
          <p:cNvPicPr>
            <a:picLocks noChangeAspect="1"/>
          </p:cNvPicPr>
          <p:nvPr/>
        </p:nvPicPr>
        <p:blipFill>
          <a:blip r:embed="rId2"/>
          <a:stretch>
            <a:fillRect/>
          </a:stretch>
        </p:blipFill>
        <p:spPr>
          <a:xfrm>
            <a:off x="7442337" y="5681712"/>
            <a:ext cx="1244463" cy="888902"/>
          </a:xfrm>
          <a:prstGeom prst="rect">
            <a:avLst/>
          </a:prstGeom>
        </p:spPr>
      </p:pic>
    </p:spTree>
    <p:extLst>
      <p:ext uri="{BB962C8B-B14F-4D97-AF65-F5344CB8AC3E}">
        <p14:creationId xmlns:p14="http://schemas.microsoft.com/office/powerpoint/2010/main" val="285682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Actions During Moratorium</a:t>
            </a:r>
          </a:p>
        </p:txBody>
      </p:sp>
      <p:sp>
        <p:nvSpPr>
          <p:cNvPr id="3" name="Content Placeholder 2"/>
          <p:cNvSpPr>
            <a:spLocks noGrp="1"/>
          </p:cNvSpPr>
          <p:nvPr>
            <p:ph idx="1"/>
          </p:nvPr>
        </p:nvSpPr>
        <p:spPr>
          <a:xfrm>
            <a:off x="3937519" y="1600200"/>
            <a:ext cx="5051208" cy="4973128"/>
          </a:xfrm>
        </p:spPr>
        <p:txBody>
          <a:bodyPr>
            <a:normAutofit fontScale="62500" lnSpcReduction="20000"/>
          </a:bodyPr>
          <a:lstStyle/>
          <a:p>
            <a:r>
              <a:rPr lang="en-US" b="1" dirty="0"/>
              <a:t>Revise DEP policies on ozone credits</a:t>
            </a:r>
          </a:p>
          <a:p>
            <a:pPr lvl="1"/>
            <a:r>
              <a:rPr lang="en-US" dirty="0"/>
              <a:t>This one action would likely stop all new power plants</a:t>
            </a:r>
          </a:p>
          <a:p>
            <a:pPr marL="457200" lvl="1" indent="0">
              <a:buNone/>
            </a:pPr>
            <a:endParaRPr lang="en-US" sz="1500" dirty="0"/>
          </a:p>
          <a:p>
            <a:r>
              <a:rPr lang="en-US" b="1" dirty="0"/>
              <a:t>Update DEP rules on air deposition</a:t>
            </a:r>
          </a:p>
          <a:p>
            <a:pPr marL="457200" lvl="1" indent="0">
              <a:buNone/>
            </a:pPr>
            <a:endParaRPr lang="en-US" sz="1500" dirty="0"/>
          </a:p>
          <a:p>
            <a:r>
              <a:rPr lang="en-US" b="1" dirty="0"/>
              <a:t>Require realistic renewable energy alternatives</a:t>
            </a:r>
          </a:p>
          <a:p>
            <a:pPr marL="457200" lvl="1" indent="0">
              <a:buNone/>
            </a:pPr>
            <a:endParaRPr lang="en-US" sz="1500" dirty="0"/>
          </a:p>
          <a:p>
            <a:r>
              <a:rPr lang="en-US" b="1" dirty="0"/>
              <a:t>Remove cost cap </a:t>
            </a:r>
            <a:r>
              <a:rPr lang="en-US" dirty="0"/>
              <a:t>on renewable energy</a:t>
            </a:r>
          </a:p>
          <a:p>
            <a:endParaRPr lang="en-US" sz="1500" dirty="0"/>
          </a:p>
          <a:p>
            <a:r>
              <a:rPr lang="en-US" b="1" dirty="0"/>
              <a:t>Reverse Christie rollbacks </a:t>
            </a:r>
            <a:r>
              <a:rPr lang="en-US" dirty="0"/>
              <a:t>of water regulations</a:t>
            </a:r>
          </a:p>
          <a:p>
            <a:pPr marL="457200" lvl="1" indent="0">
              <a:buNone/>
            </a:pPr>
            <a:endParaRPr lang="en-US" sz="1500" dirty="0"/>
          </a:p>
          <a:p>
            <a:r>
              <a:rPr lang="en-US" b="1" dirty="0"/>
              <a:t>Appoint new members </a:t>
            </a:r>
            <a:r>
              <a:rPr lang="en-US" dirty="0"/>
              <a:t>to Pinelands Commission and Highlands Council to protect resources</a:t>
            </a:r>
          </a:p>
          <a:p>
            <a:pPr marL="457200" lvl="1" indent="0">
              <a:buNone/>
            </a:pPr>
            <a:endParaRPr lang="en-US" sz="1500" dirty="0"/>
          </a:p>
          <a:p>
            <a:r>
              <a:rPr lang="en-US" dirty="0"/>
              <a:t>Create strong </a:t>
            </a:r>
            <a:r>
              <a:rPr lang="en-US" b="1" dirty="0"/>
              <a:t>green jobs </a:t>
            </a:r>
            <a:r>
              <a:rPr lang="en-US" dirty="0"/>
              <a:t>program</a:t>
            </a:r>
          </a:p>
        </p:txBody>
      </p:sp>
      <p:pic>
        <p:nvPicPr>
          <p:cNvPr id="4" name="Picture 3" descr="Empower NJ_Instagram_Call Gov_Image 3_Source Adobe Spark.jpg"/>
          <p:cNvPicPr>
            <a:picLocks noChangeAspect="1"/>
          </p:cNvPicPr>
          <p:nvPr/>
        </p:nvPicPr>
        <p:blipFill>
          <a:blip r:embed="rId2"/>
          <a:srcRect l="7531"/>
          <a:stretch>
            <a:fillRect/>
          </a:stretch>
        </p:blipFill>
        <p:spPr>
          <a:xfrm>
            <a:off x="293306" y="1894115"/>
            <a:ext cx="3332344" cy="3603726"/>
          </a:xfrm>
          <a:prstGeom prst="rect">
            <a:avLst/>
          </a:prstGeom>
        </p:spPr>
      </p:pic>
    </p:spTree>
    <p:extLst>
      <p:ext uri="{BB962C8B-B14F-4D97-AF65-F5344CB8AC3E}">
        <p14:creationId xmlns:p14="http://schemas.microsoft.com/office/powerpoint/2010/main" val="3131625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58"/>
            <a:ext cx="8229600" cy="1143000"/>
          </a:xfrm>
        </p:spPr>
        <p:txBody>
          <a:bodyPr/>
          <a:lstStyle/>
          <a:p>
            <a:r>
              <a:rPr lang="en-US" dirty="0"/>
              <a:t>GHG Impact from New Projects</a:t>
            </a:r>
          </a:p>
        </p:txBody>
      </p:sp>
      <p:sp>
        <p:nvSpPr>
          <p:cNvPr id="3" name="Content Placeholder 2"/>
          <p:cNvSpPr>
            <a:spLocks noGrp="1"/>
          </p:cNvSpPr>
          <p:nvPr>
            <p:ph idx="1"/>
          </p:nvPr>
        </p:nvSpPr>
        <p:spPr>
          <a:xfrm>
            <a:off x="4252813" y="1404527"/>
            <a:ext cx="4822166" cy="4525963"/>
          </a:xfrm>
        </p:spPr>
        <p:txBody>
          <a:bodyPr>
            <a:normAutofit fontScale="92500" lnSpcReduction="10000"/>
          </a:bodyPr>
          <a:lstStyle/>
          <a:p>
            <a:r>
              <a:rPr lang="en-US" sz="2300" dirty="0"/>
              <a:t>Baseline emissions:</a:t>
            </a:r>
          </a:p>
          <a:p>
            <a:pPr lvl="1"/>
            <a:r>
              <a:rPr lang="en-US" sz="2300" dirty="0"/>
              <a:t>NJ total GHG emissions </a:t>
            </a:r>
            <a:r>
              <a:rPr lang="mr-IN" sz="2300" dirty="0"/>
              <a:t>–</a:t>
            </a:r>
            <a:r>
              <a:rPr lang="en-US" sz="2300" dirty="0"/>
              <a:t> 100MMt/</a:t>
            </a:r>
            <a:r>
              <a:rPr lang="en-US" sz="2300" dirty="0" err="1"/>
              <a:t>yr</a:t>
            </a:r>
            <a:endParaRPr lang="en-US" sz="2300" dirty="0"/>
          </a:p>
          <a:p>
            <a:pPr lvl="1"/>
            <a:r>
              <a:rPr lang="en-US" sz="2300" dirty="0"/>
              <a:t>NJ power plant GHG emissions </a:t>
            </a:r>
            <a:r>
              <a:rPr lang="mr-IN" sz="2300" dirty="0"/>
              <a:t>–</a:t>
            </a:r>
            <a:r>
              <a:rPr lang="en-US" sz="2300" dirty="0"/>
              <a:t> 18.6MMt/</a:t>
            </a:r>
            <a:r>
              <a:rPr lang="en-US" sz="2300" dirty="0" err="1"/>
              <a:t>yr</a:t>
            </a:r>
            <a:endParaRPr lang="en-US" sz="2300" dirty="0"/>
          </a:p>
          <a:p>
            <a:r>
              <a:rPr lang="en-US" sz="2300" dirty="0"/>
              <a:t>13 projects net new emissions:</a:t>
            </a:r>
          </a:p>
          <a:p>
            <a:pPr lvl="1"/>
            <a:r>
              <a:rPr lang="en-US" sz="2300" dirty="0"/>
              <a:t>32MMt/</a:t>
            </a:r>
            <a:r>
              <a:rPr lang="en-US" sz="2300" dirty="0" err="1"/>
              <a:t>yr</a:t>
            </a:r>
            <a:r>
              <a:rPr lang="en-US" sz="2300" dirty="0"/>
              <a:t>* total - an increase of 32% in total GHG emissions</a:t>
            </a:r>
          </a:p>
          <a:p>
            <a:pPr lvl="1"/>
            <a:r>
              <a:rPr lang="en-US" sz="2300" dirty="0"/>
              <a:t>14.2MMt/</a:t>
            </a:r>
            <a:r>
              <a:rPr lang="en-US" sz="2300" dirty="0" err="1"/>
              <a:t>yr</a:t>
            </a:r>
            <a:r>
              <a:rPr lang="en-US" sz="2300" dirty="0"/>
              <a:t> - power plant consumption (included in above number) </a:t>
            </a:r>
            <a:r>
              <a:rPr lang="mr-IN" sz="2300" dirty="0"/>
              <a:t>–</a:t>
            </a:r>
            <a:r>
              <a:rPr lang="en-US" sz="2300" dirty="0"/>
              <a:t> an increase of 76% in total power plant GHG emissions</a:t>
            </a:r>
          </a:p>
          <a:p>
            <a:pPr marL="342900" lvl="1" indent="-342900">
              <a:buFont typeface="Arial"/>
              <a:buChar char="•"/>
            </a:pPr>
            <a:r>
              <a:rPr lang="en-US" sz="2300" dirty="0"/>
              <a:t>43.3MMt/</a:t>
            </a:r>
            <a:r>
              <a:rPr lang="en-US" sz="2300" dirty="0" err="1"/>
              <a:t>yr</a:t>
            </a:r>
            <a:r>
              <a:rPr lang="en-US" sz="2300" dirty="0"/>
              <a:t> </a:t>
            </a:r>
            <a:r>
              <a:rPr lang="mr-IN" sz="2300" dirty="0"/>
              <a:t>–</a:t>
            </a:r>
            <a:r>
              <a:rPr lang="en-US" sz="2300" dirty="0"/>
              <a:t> full methane lifecycle (NJ and PA)</a:t>
            </a:r>
          </a:p>
          <a:p>
            <a:endParaRPr lang="en-US" dirty="0"/>
          </a:p>
        </p:txBody>
      </p:sp>
      <p:sp>
        <p:nvSpPr>
          <p:cNvPr id="4" name="TextBox 3"/>
          <p:cNvSpPr txBox="1"/>
          <p:nvPr/>
        </p:nvSpPr>
        <p:spPr>
          <a:xfrm>
            <a:off x="457200" y="6396033"/>
            <a:ext cx="3489850" cy="369332"/>
          </a:xfrm>
          <a:prstGeom prst="rect">
            <a:avLst/>
          </a:prstGeom>
          <a:noFill/>
        </p:spPr>
        <p:txBody>
          <a:bodyPr wrap="square" rtlCol="0">
            <a:spAutoFit/>
          </a:bodyPr>
          <a:lstStyle/>
          <a:p>
            <a:r>
              <a:rPr lang="en-US" dirty="0"/>
              <a:t>*Million Metric tons per year</a:t>
            </a:r>
          </a:p>
        </p:txBody>
      </p:sp>
      <p:sp>
        <p:nvSpPr>
          <p:cNvPr id="5" name="TextBox 4"/>
          <p:cNvSpPr txBox="1"/>
          <p:nvPr/>
        </p:nvSpPr>
        <p:spPr>
          <a:xfrm>
            <a:off x="457198" y="5812495"/>
            <a:ext cx="8229601" cy="461665"/>
          </a:xfrm>
          <a:prstGeom prst="rect">
            <a:avLst/>
          </a:prstGeom>
          <a:noFill/>
        </p:spPr>
        <p:txBody>
          <a:bodyPr wrap="square" rtlCol="0">
            <a:spAutoFit/>
          </a:bodyPr>
          <a:lstStyle/>
          <a:p>
            <a:pPr algn="ctr"/>
            <a:r>
              <a:rPr lang="en-US" sz="2400" b="1" dirty="0"/>
              <a:t>“If you find yourself in a hole, stop digging.”  Will Rogers</a:t>
            </a:r>
          </a:p>
        </p:txBody>
      </p:sp>
      <p:pic>
        <p:nvPicPr>
          <p:cNvPr id="7" name="Picture 6" descr="51284423_2140757139297117_4953837716115554304_n.jpg"/>
          <p:cNvPicPr>
            <a:picLocks noChangeAspect="1"/>
          </p:cNvPicPr>
          <p:nvPr/>
        </p:nvPicPr>
        <p:blipFill>
          <a:blip r:embed="rId2"/>
          <a:srcRect l="9386" r="13963"/>
          <a:stretch>
            <a:fillRect/>
          </a:stretch>
        </p:blipFill>
        <p:spPr>
          <a:xfrm>
            <a:off x="250166" y="1404526"/>
            <a:ext cx="3960148" cy="4064621"/>
          </a:xfrm>
          <a:prstGeom prst="rect">
            <a:avLst/>
          </a:prstGeom>
        </p:spPr>
      </p:pic>
      <p:pic>
        <p:nvPicPr>
          <p:cNvPr id="8" name="Picture 7" descr="A close up of a logo&#10;&#10;Description automatically generated">
            <a:extLst>
              <a:ext uri="{FF2B5EF4-FFF2-40B4-BE49-F238E27FC236}">
                <a16:creationId xmlns:a16="http://schemas.microsoft.com/office/drawing/2014/main" id="{CDD57FEE-5E03-4871-946F-FBA55DB0C98E}"/>
              </a:ext>
            </a:extLst>
          </p:cNvPr>
          <p:cNvPicPr>
            <a:picLocks noChangeAspect="1"/>
          </p:cNvPicPr>
          <p:nvPr/>
        </p:nvPicPr>
        <p:blipFill>
          <a:blip r:embed="rId3"/>
          <a:stretch>
            <a:fillRect/>
          </a:stretch>
        </p:blipFill>
        <p:spPr>
          <a:xfrm>
            <a:off x="7636426" y="6189265"/>
            <a:ext cx="1244463" cy="888902"/>
          </a:xfrm>
          <a:prstGeom prst="rect">
            <a:avLst/>
          </a:prstGeom>
        </p:spPr>
      </p:pic>
    </p:spTree>
    <p:extLst>
      <p:ext uri="{BB962C8B-B14F-4D97-AF65-F5344CB8AC3E}">
        <p14:creationId xmlns:p14="http://schemas.microsoft.com/office/powerpoint/2010/main" val="529808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2172</TotalTime>
  <Words>1170</Words>
  <Application>Microsoft Office PowerPoint</Application>
  <PresentationFormat>On-screen Show (4:3)</PresentationFormat>
  <Paragraphs>155</Paragraphs>
  <Slides>15</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“The verdict is in. The world must act now to curb the cataclysmic effects of climate change.  In NJ, we set a path to 100% clean energy by 2050, signed sweeping clean energy legislation and are protecting our land &amp; water.  Our children deserve nothing less.”      Governor Murphy, 11/24/18 </vt:lpstr>
      <vt:lpstr>Climate Change is Accelerating</vt:lpstr>
      <vt:lpstr>Administration Inaction to Date</vt:lpstr>
      <vt:lpstr>13 Fossil Fuel Projects</vt:lpstr>
      <vt:lpstr>MORATORIUM</vt:lpstr>
      <vt:lpstr>NJ Moratorium Precedent</vt:lpstr>
      <vt:lpstr>Other Actions During Moratorium</vt:lpstr>
      <vt:lpstr>GHG Impact from New Projects</vt:lpstr>
      <vt:lpstr>Strategic Importance of  Stopping New Gas Projects</vt:lpstr>
      <vt:lpstr>Health Impacts</vt:lpstr>
      <vt:lpstr>Green Energy Jobs</vt:lpstr>
      <vt:lpstr>What Can I Do?</vt:lpstr>
      <vt:lpstr>Get Social!</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Dolsky</dc:creator>
  <cp:lastModifiedBy>Joe Testa</cp:lastModifiedBy>
  <cp:revision>77</cp:revision>
  <cp:lastPrinted>2019-02-20T21:48:50Z</cp:lastPrinted>
  <dcterms:created xsi:type="dcterms:W3CDTF">2019-02-12T18:34:53Z</dcterms:created>
  <dcterms:modified xsi:type="dcterms:W3CDTF">2019-03-20T15:00:03Z</dcterms:modified>
</cp:coreProperties>
</file>