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70" r:id="rId8"/>
    <p:sldId id="271" r:id="rId9"/>
    <p:sldId id="264" r:id="rId10"/>
    <p:sldId id="263" r:id="rId11"/>
    <p:sldId id="265" r:id="rId12"/>
    <p:sldId id="276" r:id="rId13"/>
    <p:sldId id="269" r:id="rId14"/>
    <p:sldId id="273" r:id="rId15"/>
    <p:sldId id="27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/>
    <p:restoredTop sz="99868" autoAdjust="0"/>
  </p:normalViewPr>
  <p:slideViewPr>
    <p:cSldViewPr snapToGrid="0" snapToObjects="1">
      <p:cViewPr varScale="1">
        <p:scale>
          <a:sx n="102" d="100"/>
          <a:sy n="102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340C-6206-3341-AFFB-69FB12C6A86F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62C68-F475-D840-B84B-AF517CB87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owernewjersey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meadowlandspowerplant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empowernewjers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4554735"/>
            <a:ext cx="8229600" cy="19452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/>
              <a:t>FIGHTING Climate Change in NJ: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b="1" u="sng" dirty="0"/>
              <a:t>The Urgent Case for a Moratorium </a:t>
            </a:r>
          </a:p>
          <a:p>
            <a:pPr algn="ctr">
              <a:buNone/>
            </a:pPr>
            <a:r>
              <a:rPr lang="en-US" b="1" u="sng" dirty="0"/>
              <a:t>on all Fossil Fuel Projects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Empower NJ_Dirty Energy with Logo_Twitter2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4" y="202721"/>
            <a:ext cx="8238226" cy="41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Importance of </a:t>
            </a:r>
            <a:br>
              <a:rPr lang="en-US" dirty="0"/>
            </a:br>
            <a:r>
              <a:rPr lang="en-US" dirty="0"/>
              <a:t>Stopping New Gas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2" y="1600199"/>
            <a:ext cx="3877567" cy="5257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“Natural” gas consists mostly of methane</a:t>
            </a:r>
          </a:p>
          <a:p>
            <a:r>
              <a:rPr lang="en-US" dirty="0"/>
              <a:t>Leaks at all stages of its life cycle</a:t>
            </a:r>
          </a:p>
          <a:p>
            <a:pPr lvl="1"/>
            <a:r>
              <a:rPr lang="en-US" dirty="0"/>
              <a:t>2.6% of total volume from extraction to consumption (fracked gas)</a:t>
            </a:r>
          </a:p>
          <a:p>
            <a:r>
              <a:rPr lang="en-US" dirty="0"/>
              <a:t>86 times more potent as GHG than CO2</a:t>
            </a:r>
          </a:p>
          <a:p>
            <a:r>
              <a:rPr lang="en-US" u="sng" dirty="0"/>
              <a:t>Fracked gas is worse for climate change than burning coal</a:t>
            </a:r>
          </a:p>
          <a:p>
            <a:pPr lvl="1"/>
            <a:r>
              <a:rPr lang="en-US" dirty="0"/>
              <a:t>67% of all gas in 2015</a:t>
            </a:r>
          </a:p>
        </p:txBody>
      </p:sp>
      <p:pic>
        <p:nvPicPr>
          <p:cNvPr id="4" name="Picture 3" descr="Empower NJ_Dirty Energy with Logo_Instagra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27" y="1755475"/>
            <a:ext cx="4507302" cy="45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96"/>
            <a:ext cx="8229600" cy="1143000"/>
          </a:xfrm>
        </p:spPr>
        <p:txBody>
          <a:bodyPr/>
          <a:lstStyle/>
          <a:p>
            <a:r>
              <a:rPr lang="en-US" dirty="0"/>
              <a:t>Health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4668"/>
            <a:ext cx="424419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Compressor stations and power plants emit many Hazardous Air Pollutants (HAPs) and ozone precursors</a:t>
            </a:r>
          </a:p>
          <a:p>
            <a:r>
              <a:rPr lang="en-US" dirty="0"/>
              <a:t>HAPs include carcinogens, NOx, SOx, particulate matter, CO2, CO, VOCs</a:t>
            </a:r>
          </a:p>
          <a:p>
            <a:r>
              <a:rPr lang="en-US" dirty="0"/>
              <a:t>Health impacts include neurological, cardiovascular and respiratory disease (asthma, COPD), cancer, birth defects, premature death and many other diseases such as dementia and stroke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8447"/>
            <a:ext cx="831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Allowing unnecessary power plants is morally unconscionable</a:t>
            </a:r>
          </a:p>
        </p:txBody>
      </p:sp>
      <p:pic>
        <p:nvPicPr>
          <p:cNvPr id="6" name="Picture 5" descr="air pollution.jpg"/>
          <p:cNvPicPr>
            <a:picLocks noChangeAspect="1"/>
          </p:cNvPicPr>
          <p:nvPr/>
        </p:nvPicPr>
        <p:blipFill>
          <a:blip r:embed="rId2"/>
          <a:srcRect r="39687"/>
          <a:stretch>
            <a:fillRect/>
          </a:stretch>
        </p:blipFill>
        <p:spPr>
          <a:xfrm>
            <a:off x="5033794" y="1414667"/>
            <a:ext cx="3555065" cy="39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44"/>
            <a:ext cx="8229600" cy="1143000"/>
          </a:xfrm>
        </p:spPr>
        <p:txBody>
          <a:bodyPr/>
          <a:lstStyle/>
          <a:p>
            <a:r>
              <a:rPr lang="en-US" dirty="0"/>
              <a:t>Health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328" y="1337034"/>
            <a:ext cx="4487709" cy="46814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statistics linking ozone, in particular, to premature death are well known</a:t>
            </a:r>
          </a:p>
          <a:p>
            <a:pPr lvl="1"/>
            <a:r>
              <a:rPr lang="en-US" dirty="0"/>
              <a:t>A 10 ppb rise in smog increases daily mortality rate by 0.5%.</a:t>
            </a:r>
          </a:p>
          <a:p>
            <a:r>
              <a:rPr lang="en-US" dirty="0"/>
              <a:t>Gas projects have lifetimes of 30 to 40 years during which time and beyond, impacted residents will have increased hospital stays, loss of work time, increased health care costs and </a:t>
            </a:r>
            <a:r>
              <a:rPr lang="en-US" u="sng" dirty="0"/>
              <a:t>increased rates of premature death.</a:t>
            </a:r>
          </a:p>
          <a:p>
            <a:r>
              <a:rPr lang="en-US" dirty="0"/>
              <a:t>Environmental Justice communities are particularly susceptible.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8447"/>
            <a:ext cx="831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Allowing unnecessary power plants is morally unconscionable</a:t>
            </a:r>
          </a:p>
        </p:txBody>
      </p:sp>
      <p:pic>
        <p:nvPicPr>
          <p:cNvPr id="5" name="Picture 4" descr="51141397_2124747710898060_7518744399480619008_o.jpg"/>
          <p:cNvPicPr>
            <a:picLocks noChangeAspect="1"/>
          </p:cNvPicPr>
          <p:nvPr/>
        </p:nvPicPr>
        <p:blipFill>
          <a:blip r:embed="rId2"/>
          <a:srcRect l="6328" r="27541"/>
          <a:stretch>
            <a:fillRect/>
          </a:stretch>
        </p:blipFill>
        <p:spPr>
          <a:xfrm>
            <a:off x="457200" y="1417638"/>
            <a:ext cx="3666227" cy="41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2"/>
            <a:ext cx="8229600" cy="1143000"/>
          </a:xfrm>
        </p:spPr>
        <p:txBody>
          <a:bodyPr/>
          <a:lstStyle/>
          <a:p>
            <a:r>
              <a:rPr lang="en-US" dirty="0"/>
              <a:t>Green Energy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85" y="1417638"/>
            <a:ext cx="4882533" cy="519882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Clean electricity jobs outstrip fossil fuel five to one</a:t>
            </a:r>
          </a:p>
          <a:p>
            <a:pPr lvl="1"/>
            <a:r>
              <a:rPr lang="en-US" dirty="0"/>
              <a:t>Energy efficiency, solar, wind, alternative vehicles</a:t>
            </a:r>
          </a:p>
          <a:p>
            <a:pPr lvl="1"/>
            <a:r>
              <a:rPr lang="en-US" dirty="0"/>
              <a:t>Transition to 100% renewable in NJ for all needs would create over 134,000 jobs</a:t>
            </a:r>
          </a:p>
          <a:p>
            <a:pPr lvl="1"/>
            <a:r>
              <a:rPr lang="en-US" dirty="0"/>
              <a:t>Nationwide reduction of GHGs by 80% by 2050 would produce more than 550,000 jobs each year</a:t>
            </a:r>
          </a:p>
          <a:p>
            <a:r>
              <a:rPr lang="en-US" dirty="0"/>
              <a:t>Given union focus on new fossil fuel jobs the Administration must create a strong green jobs program including training, placement and guaranteed transition for fossil fuel workers.</a:t>
            </a:r>
          </a:p>
          <a:p>
            <a:pPr lvl="1"/>
            <a:r>
              <a:rPr lang="en-US" dirty="0"/>
              <a:t>Green job growth will exceed that of fossil fuels </a:t>
            </a:r>
          </a:p>
          <a:p>
            <a:pPr lvl="1"/>
            <a:r>
              <a:rPr lang="en-US" dirty="0"/>
              <a:t>Instead of union opposition to cutting fossil fuel jobs imagine union demands for more green jobs</a:t>
            </a:r>
          </a:p>
        </p:txBody>
      </p:sp>
      <p:pic>
        <p:nvPicPr>
          <p:cNvPr id="4" name="Picture 3" descr="Empower NJ_Twitter_Call Gov_Image 6_Source Adobe Spark.jpg"/>
          <p:cNvPicPr>
            <a:picLocks noChangeAspect="1"/>
          </p:cNvPicPr>
          <p:nvPr/>
        </p:nvPicPr>
        <p:blipFill>
          <a:blip r:embed="rId2"/>
          <a:srcRect l="6084" r="48994"/>
          <a:stretch>
            <a:fillRect/>
          </a:stretch>
        </p:blipFill>
        <p:spPr>
          <a:xfrm>
            <a:off x="457200" y="1469394"/>
            <a:ext cx="3577847" cy="44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06" y="1417638"/>
            <a:ext cx="4226943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Contact Governor Murphy at:</a:t>
            </a:r>
          </a:p>
          <a:p>
            <a:pPr marL="400050" lvl="1" indent="0">
              <a:buNone/>
            </a:pPr>
            <a:r>
              <a:rPr lang="en-US" sz="2000" dirty="0" err="1"/>
              <a:t>Email:constituent.relations@nj.gov</a:t>
            </a:r>
            <a:br>
              <a:rPr lang="en-US" sz="2000" dirty="0"/>
            </a:br>
            <a:r>
              <a:rPr lang="en-US" sz="2000" dirty="0"/>
              <a:t>Phone: 609-292-6000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Contact your state representatives and county freeholders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Sign our petitions at:</a:t>
            </a:r>
          </a:p>
        </p:txBody>
      </p:sp>
      <p:pic>
        <p:nvPicPr>
          <p:cNvPr id="5" name="Picture 4" descr="Empower NJ_Instagram_Call Gov_Image 2_Source Adobe S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13" y="1417638"/>
            <a:ext cx="4408098" cy="440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25736"/>
            <a:ext cx="987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www.empowernewjersey.com</a:t>
            </a:r>
            <a:r>
              <a:rPr lang="en-US" sz="3200" dirty="0"/>
              <a:t>  and  </a:t>
            </a:r>
            <a:r>
              <a:rPr lang="en-US" sz="3200" dirty="0">
                <a:hlinkClick r:id="rId4"/>
              </a:rPr>
              <a:t>www.nomeadowlandspowerplant.com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017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Social!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539" y="1417638"/>
            <a:ext cx="4226943" cy="52160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Post on Social Media</a:t>
            </a:r>
            <a:r>
              <a:rPr lang="en-US" b="1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Tweet: </a:t>
            </a:r>
            <a:r>
              <a:rPr lang="en-US" i="1" dirty="0"/>
              <a:t>@</a:t>
            </a:r>
            <a:r>
              <a:rPr lang="en-US" i="1" dirty="0" err="1"/>
              <a:t>GovMurphy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More renewables, less fossil fuels! please enact moratorium on fossil fuel projects to ensure we meet NJ’s renewable energy goals. #Empower NJ</a:t>
            </a:r>
            <a:br>
              <a:rPr lang="en-US" dirty="0"/>
            </a:br>
            <a:endParaRPr lang="en-US" dirty="0"/>
          </a:p>
          <a:p>
            <a:r>
              <a:rPr lang="en-US" dirty="0"/>
              <a:t>Facebook: Tag @</a:t>
            </a:r>
            <a:r>
              <a:rPr lang="en-US" dirty="0" err="1"/>
              <a:t>GovernorPhilMurphy</a:t>
            </a:r>
            <a:r>
              <a:rPr lang="en-US" dirty="0"/>
              <a:t> in your posts</a:t>
            </a:r>
          </a:p>
        </p:txBody>
      </p:sp>
      <p:pic>
        <p:nvPicPr>
          <p:cNvPr id="6" name="Picture 5" descr="Empower NJ_Instagram_Call Gov_Image 3_Source Adobe S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2" y="1587260"/>
            <a:ext cx="4377906" cy="43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7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691" y="2135038"/>
            <a:ext cx="4934309" cy="24919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/>
              <a:t>Empower NJ Website:</a:t>
            </a:r>
          </a:p>
          <a:p>
            <a:pPr>
              <a:buNone/>
            </a:pPr>
            <a:r>
              <a:rPr lang="en-US" sz="3000" dirty="0">
                <a:hlinkClick r:id="rId2"/>
              </a:rPr>
              <a:t>www.empowernewjersey.com</a:t>
            </a:r>
            <a:endParaRPr lang="en-US" sz="3000" dirty="0"/>
          </a:p>
          <a:p>
            <a:pPr>
              <a:buNone/>
            </a:pPr>
            <a:endParaRPr lang="en-US" sz="3000" dirty="0"/>
          </a:p>
          <a:p>
            <a:pPr>
              <a:buNone/>
            </a:pPr>
            <a:r>
              <a:rPr lang="en-US" sz="3000" dirty="0"/>
              <a:t>Read our new report and share it widely!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Empower NJ Report Cover Feb 2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6" y="1417638"/>
            <a:ext cx="3528204" cy="4132515"/>
          </a:xfrm>
          <a:prstGeom prst="rect">
            <a:avLst/>
          </a:prstGeom>
        </p:spPr>
      </p:pic>
      <p:pic>
        <p:nvPicPr>
          <p:cNvPr id="5" name="Picture 4" descr="Empower NJ Logo 2019 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27017"/>
            <a:ext cx="1544128" cy="3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2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527" y="1478235"/>
            <a:ext cx="4252813" cy="4008167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“The verdict is in. The world must act now to curb the cataclysmic effects of climate change.  In NJ, we set a path to 100% clean energy by 2050, signed sweeping clean energy legislation and are protecting our land &amp; water.  Our children deserve nothing less.”    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/>
              <a:t>Governor Murphy, 11/24/18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Empower NJ Logo 2019 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89" y="6212031"/>
            <a:ext cx="2156604" cy="493913"/>
          </a:xfrm>
          <a:prstGeom prst="rect">
            <a:avLst/>
          </a:prstGeom>
        </p:spPr>
      </p:pic>
      <p:pic>
        <p:nvPicPr>
          <p:cNvPr id="4" name="Picture 3" descr="gov murphy.jpg"/>
          <p:cNvPicPr>
            <a:picLocks noChangeAspect="1"/>
          </p:cNvPicPr>
          <p:nvPr/>
        </p:nvPicPr>
        <p:blipFill>
          <a:blip r:embed="rId3"/>
          <a:srcRect l="36910"/>
          <a:stretch>
            <a:fillRect/>
          </a:stretch>
        </p:blipFill>
        <p:spPr>
          <a:xfrm>
            <a:off x="155274" y="854016"/>
            <a:ext cx="4233579" cy="44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60"/>
            <a:ext cx="8229600" cy="1143000"/>
          </a:xfrm>
        </p:spPr>
        <p:txBody>
          <a:bodyPr/>
          <a:lstStyle/>
          <a:p>
            <a:r>
              <a:rPr lang="en-US" dirty="0"/>
              <a:t>Climate Change is Accelerating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062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November 2018 National Climate Assessment</a:t>
            </a:r>
          </a:p>
          <a:p>
            <a:pPr lvl="1"/>
            <a:r>
              <a:rPr lang="en-US" dirty="0"/>
              <a:t>Hundreds of billions in annual damage</a:t>
            </a:r>
          </a:p>
          <a:p>
            <a:pPr lvl="1"/>
            <a:r>
              <a:rPr lang="en-US" dirty="0"/>
              <a:t>10% of U.S. GDP at risk</a:t>
            </a:r>
          </a:p>
          <a:p>
            <a:r>
              <a:rPr lang="en-US" dirty="0"/>
              <a:t>IPPC 2018 Report</a:t>
            </a:r>
          </a:p>
          <a:p>
            <a:pPr lvl="1"/>
            <a:r>
              <a:rPr lang="en-US" dirty="0"/>
              <a:t>Many effects expected decades in the future will arrive by 2040 without </a:t>
            </a:r>
            <a:r>
              <a:rPr lang="en-US" u="sng" dirty="0"/>
              <a:t>45%</a:t>
            </a:r>
            <a:r>
              <a:rPr lang="en-US" dirty="0"/>
              <a:t> GHG reduction</a:t>
            </a:r>
          </a:p>
          <a:p>
            <a:r>
              <a:rPr lang="en-US" dirty="0"/>
              <a:t>NJ is ground zero</a:t>
            </a:r>
          </a:p>
          <a:p>
            <a:pPr lvl="1"/>
            <a:r>
              <a:rPr lang="en-US" dirty="0"/>
              <a:t>NJ (and Florida) have over 1/3 of commercial coast properties at risk</a:t>
            </a:r>
          </a:p>
          <a:p>
            <a:r>
              <a:rPr lang="en-US" dirty="0"/>
              <a:t>Higher percentages of citizens recognize that climate change is real</a:t>
            </a:r>
          </a:p>
          <a:p>
            <a:pPr lvl="1"/>
            <a:r>
              <a:rPr lang="en-US" dirty="0"/>
              <a:t>Over 85% of Democrats</a:t>
            </a:r>
          </a:p>
          <a:p>
            <a:pPr lvl="1"/>
            <a:r>
              <a:rPr lang="en-US" dirty="0"/>
              <a:t>Over 56% of Republicans</a:t>
            </a:r>
          </a:p>
        </p:txBody>
      </p:sp>
      <p:pic>
        <p:nvPicPr>
          <p:cNvPr id="7" name="Content Placeholder 6" descr="EmpowerNJ_Air_Pollution_National_Power_Plant_During_Da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803" r="23710"/>
          <a:stretch>
            <a:fillRect/>
          </a:stretch>
        </p:blipFill>
        <p:spPr>
          <a:xfrm>
            <a:off x="4674711" y="1742536"/>
            <a:ext cx="4249144" cy="41333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7932" y="5995203"/>
            <a:ext cx="761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TIME FOR ACTION IS NOW!</a:t>
            </a:r>
          </a:p>
        </p:txBody>
      </p:sp>
    </p:spTree>
    <p:extLst>
      <p:ext uri="{BB962C8B-B14F-4D97-AF65-F5344CB8AC3E}">
        <p14:creationId xmlns:p14="http://schemas.microsoft.com/office/powerpoint/2010/main" val="208273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88"/>
            <a:ext cx="8229600" cy="1143000"/>
          </a:xfrm>
        </p:spPr>
        <p:txBody>
          <a:bodyPr/>
          <a:lstStyle/>
          <a:p>
            <a:r>
              <a:rPr lang="en-US" dirty="0"/>
              <a:t>Administration Actions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8483" y="1210614"/>
            <a:ext cx="4513053" cy="48278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Joined US Climate Alliance</a:t>
            </a:r>
          </a:p>
          <a:p>
            <a:pPr lvl="1"/>
            <a:r>
              <a:rPr lang="en-US" dirty="0"/>
              <a:t>Committed to reduce GHGs by 26% to 28% below 2005 levels by 2025</a:t>
            </a:r>
          </a:p>
          <a:p>
            <a:r>
              <a:rPr lang="en-US" dirty="0"/>
              <a:t>EO 28 requires 50% of electric production from clean renewable energy by 2030, 100% by 2050</a:t>
            </a:r>
          </a:p>
          <a:p>
            <a:pPr lvl="1"/>
            <a:r>
              <a:rPr lang="en-US" dirty="0"/>
              <a:t>Electric production only produces 19% of NJ GHG.  Cutting this to zero will not come close to a 45% reduction</a:t>
            </a:r>
          </a:p>
          <a:p>
            <a:pPr lvl="1"/>
            <a:r>
              <a:rPr lang="en-US" dirty="0"/>
              <a:t>Achieving 100% renewable in 2049 will be too late</a:t>
            </a:r>
          </a:p>
          <a:p>
            <a:r>
              <a:rPr lang="en-US" dirty="0"/>
              <a:t>EO 8 supports 3,500 MW of offshore wind energy by 2030</a:t>
            </a:r>
          </a:p>
          <a:p>
            <a:r>
              <a:rPr lang="en-US" dirty="0"/>
              <a:t>Opposed offshore drilling</a:t>
            </a:r>
          </a:p>
          <a:p>
            <a:r>
              <a:rPr lang="en-US" dirty="0"/>
              <a:t>Filed petition against FERC on PennEast pipeline</a:t>
            </a:r>
          </a:p>
        </p:txBody>
      </p:sp>
      <p:pic>
        <p:nvPicPr>
          <p:cNvPr id="6" name="Content Placeholder 5" descr="trenton creative commons image by mtstradl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237" r="17669"/>
          <a:stretch>
            <a:fillRect/>
          </a:stretch>
        </p:blipFill>
        <p:spPr>
          <a:xfrm>
            <a:off x="235523" y="1296874"/>
            <a:ext cx="4181938" cy="4456945"/>
          </a:xfrm>
        </p:spPr>
      </p:pic>
      <p:sp>
        <p:nvSpPr>
          <p:cNvPr id="4" name="TextBox 3"/>
          <p:cNvSpPr txBox="1"/>
          <p:nvPr/>
        </p:nvSpPr>
        <p:spPr>
          <a:xfrm>
            <a:off x="457200" y="6065284"/>
            <a:ext cx="832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target dates are after Governor Murphy leaves office</a:t>
            </a:r>
          </a:p>
        </p:txBody>
      </p:sp>
    </p:spTree>
    <p:extLst>
      <p:ext uri="{BB962C8B-B14F-4D97-AF65-F5344CB8AC3E}">
        <p14:creationId xmlns:p14="http://schemas.microsoft.com/office/powerpoint/2010/main" val="89054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Inaction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GHG emissions remain unregulated despite authority under:</a:t>
            </a:r>
          </a:p>
          <a:p>
            <a:pPr lvl="1"/>
            <a:r>
              <a:rPr lang="en-US" dirty="0"/>
              <a:t>Clean Air Act (Title V)</a:t>
            </a:r>
          </a:p>
          <a:p>
            <a:pPr lvl="1"/>
            <a:r>
              <a:rPr lang="en-US" dirty="0"/>
              <a:t>NJ Air Pollution Control Act</a:t>
            </a:r>
          </a:p>
          <a:p>
            <a:pPr lvl="1"/>
            <a:r>
              <a:rPr lang="en-US" dirty="0"/>
              <a:t>NJ Global Warming Response Act</a:t>
            </a:r>
          </a:p>
          <a:p>
            <a:r>
              <a:rPr lang="en-US" dirty="0"/>
              <a:t>No rules to achieve EO 28 goals</a:t>
            </a:r>
          </a:p>
          <a:p>
            <a:r>
              <a:rPr lang="en-US" dirty="0"/>
              <a:t>No new appointees to Pinelands and Highlands regulatory bodies</a:t>
            </a:r>
          </a:p>
          <a:p>
            <a:r>
              <a:rPr lang="en-US" dirty="0"/>
              <a:t>Offices of Climate Change and Climate Adaption &amp; Mitigation remain closed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Empower NJ_Dirty Energy with Logo_Instagr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214004" cy="4214004"/>
          </a:xfrm>
        </p:spPr>
      </p:pic>
      <p:sp>
        <p:nvSpPr>
          <p:cNvPr id="4" name="TextBox 3"/>
          <p:cNvSpPr txBox="1"/>
          <p:nvPr/>
        </p:nvSpPr>
        <p:spPr>
          <a:xfrm>
            <a:off x="457200" y="60070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Many changes only require the Governor’s action</a:t>
            </a:r>
          </a:p>
        </p:txBody>
      </p:sp>
    </p:spTree>
    <p:extLst>
      <p:ext uri="{BB962C8B-B14F-4D97-AF65-F5344CB8AC3E}">
        <p14:creationId xmlns:p14="http://schemas.microsoft.com/office/powerpoint/2010/main" val="54745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Fossil Fuel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378" y="1600200"/>
            <a:ext cx="4826478" cy="5257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Pipeline and Compressor Stations</a:t>
            </a:r>
          </a:p>
          <a:p>
            <a:pPr lvl="1"/>
            <a:r>
              <a:rPr lang="en-US" dirty="0"/>
              <a:t>PennEast Pipeline</a:t>
            </a:r>
          </a:p>
          <a:p>
            <a:pPr lvl="1"/>
            <a:r>
              <a:rPr lang="en-US" dirty="0"/>
              <a:t>Northeast Supply Enhancement Pipeline</a:t>
            </a:r>
          </a:p>
          <a:p>
            <a:pPr lvl="1"/>
            <a:r>
              <a:rPr lang="en-US" dirty="0"/>
              <a:t>South Jersey Pipeline</a:t>
            </a:r>
          </a:p>
          <a:p>
            <a:pPr lvl="1"/>
            <a:r>
              <a:rPr lang="en-US" dirty="0"/>
              <a:t>Southern Reliability Link Pipeline</a:t>
            </a:r>
          </a:p>
          <a:p>
            <a:pPr lvl="1"/>
            <a:r>
              <a:rPr lang="en-US" dirty="0"/>
              <a:t>Garden State Expansion Project Compressor</a:t>
            </a:r>
          </a:p>
          <a:p>
            <a:pPr lvl="1"/>
            <a:r>
              <a:rPr lang="en-US" dirty="0"/>
              <a:t>Gateway Expansion Project Compressor</a:t>
            </a:r>
          </a:p>
          <a:p>
            <a:pPr lvl="1"/>
            <a:r>
              <a:rPr lang="en-US" dirty="0"/>
              <a:t>Rivervale South to Market Pipeline</a:t>
            </a:r>
          </a:p>
          <a:p>
            <a:pPr lvl="1"/>
            <a:r>
              <a:rPr lang="en-US" dirty="0"/>
              <a:t>Lambertville Expansion Compressor</a:t>
            </a:r>
          </a:p>
          <a:p>
            <a:r>
              <a:rPr lang="en-US" b="1" dirty="0"/>
              <a:t>Power Plants</a:t>
            </a:r>
          </a:p>
          <a:p>
            <a:pPr lvl="1"/>
            <a:r>
              <a:rPr lang="en-US" dirty="0"/>
              <a:t>Meadowlands</a:t>
            </a:r>
          </a:p>
          <a:p>
            <a:pPr lvl="1"/>
            <a:r>
              <a:rPr lang="en-US" dirty="0"/>
              <a:t>Phoenix Energy Center</a:t>
            </a:r>
          </a:p>
          <a:p>
            <a:pPr lvl="1"/>
            <a:r>
              <a:rPr lang="en-US" dirty="0"/>
              <a:t>BL England</a:t>
            </a:r>
          </a:p>
          <a:p>
            <a:pPr lvl="1"/>
            <a:r>
              <a:rPr lang="en-US" dirty="0"/>
              <a:t>Keasbey Energy Center</a:t>
            </a:r>
          </a:p>
          <a:p>
            <a:pPr lvl="1"/>
            <a:r>
              <a:rPr lang="en-US" dirty="0"/>
              <a:t>Sewaren 7 (went into service in mid 2018)</a:t>
            </a:r>
          </a:p>
        </p:txBody>
      </p:sp>
      <p:pic>
        <p:nvPicPr>
          <p:cNvPr id="4" name="Picture 3" descr="Empower NJ_Dirty Energy with Logo_Instagram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1" y="1617452"/>
            <a:ext cx="4067355" cy="40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2"/>
            <a:ext cx="8229600" cy="1143000"/>
          </a:xfrm>
        </p:spPr>
        <p:txBody>
          <a:bodyPr/>
          <a:lstStyle/>
          <a:p>
            <a:r>
              <a:rPr lang="en-US" dirty="0"/>
              <a:t>MORATORIUM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43" y="1417638"/>
            <a:ext cx="4364966" cy="522470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Immediate moratorium on all new fossil fuel projects</a:t>
            </a:r>
          </a:p>
          <a:p>
            <a:r>
              <a:rPr lang="en-US" dirty="0"/>
              <a:t>During moratorium the Administration, Legislature, DEP and BPU</a:t>
            </a:r>
          </a:p>
          <a:p>
            <a:pPr lvl="1"/>
            <a:r>
              <a:rPr lang="en-US" dirty="0"/>
              <a:t>Develop rules, procedures and laws to regulate and reduce GHGs</a:t>
            </a:r>
          </a:p>
          <a:p>
            <a:pPr lvl="2"/>
            <a:r>
              <a:rPr lang="en-US" dirty="0"/>
              <a:t>Governor Murphy and the Administration have the authority to act but have shown no interest in doing so</a:t>
            </a:r>
          </a:p>
          <a:p>
            <a:pPr lvl="2"/>
            <a:r>
              <a:rPr lang="en-US" dirty="0"/>
              <a:t>Utilize authority under Clean Air Act, GWRA and NJ Air Pollution Control Act (DEP declared CO2 an air pollutant in 2005)</a:t>
            </a:r>
          </a:p>
          <a:p>
            <a:pPr lvl="2"/>
            <a:r>
              <a:rPr lang="en-US" dirty="0"/>
              <a:t>Enable DEP to reject permits for projects that would cause NJ to exceed its GHG limits</a:t>
            </a:r>
          </a:p>
          <a:p>
            <a:pPr lvl="1"/>
            <a:r>
              <a:rPr lang="en-US" dirty="0"/>
              <a:t>Develop specific annual plans to meet GHG commitments</a:t>
            </a:r>
          </a:p>
          <a:p>
            <a:r>
              <a:rPr lang="en-US" dirty="0"/>
              <a:t>The Administration is looking at the legal issues</a:t>
            </a:r>
          </a:p>
        </p:txBody>
      </p:sp>
      <p:pic>
        <p:nvPicPr>
          <p:cNvPr id="4" name="Picture 3" descr="Empower NJ_Instagram_Call Gov_Image 1_Source Adobe S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11" y="1570005"/>
            <a:ext cx="4339086" cy="4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Actions During Moratorium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3" y="1600200"/>
            <a:ext cx="4589253" cy="49731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Revise DEP policies on ozone credits</a:t>
            </a:r>
          </a:p>
          <a:p>
            <a:pPr lvl="1"/>
            <a:r>
              <a:rPr lang="en-US" dirty="0"/>
              <a:t>This one action would likely stop all new power plants</a:t>
            </a:r>
          </a:p>
          <a:p>
            <a:r>
              <a:rPr lang="en-US" dirty="0"/>
              <a:t>Update DEP rules on air deposition</a:t>
            </a:r>
          </a:p>
          <a:p>
            <a:r>
              <a:rPr lang="en-US" dirty="0"/>
              <a:t>Require realistic renewable energy alternatives</a:t>
            </a:r>
          </a:p>
          <a:p>
            <a:r>
              <a:rPr lang="en-US" dirty="0"/>
              <a:t>Remove cost cap on renewable energy projects</a:t>
            </a:r>
          </a:p>
          <a:p>
            <a:r>
              <a:rPr lang="en-US" dirty="0"/>
              <a:t>Reverse Christie’ rollbacks of water regulations</a:t>
            </a:r>
          </a:p>
          <a:p>
            <a:r>
              <a:rPr lang="en-US" dirty="0"/>
              <a:t>Appoint new members to Pinelands Commission and Highlands Council to protect resources</a:t>
            </a:r>
          </a:p>
          <a:p>
            <a:r>
              <a:rPr lang="en-US" dirty="0"/>
              <a:t>Create strong green jobs program</a:t>
            </a:r>
          </a:p>
        </p:txBody>
      </p:sp>
      <p:pic>
        <p:nvPicPr>
          <p:cNvPr id="4" name="Picture 3" descr="Empower NJ_Instagram_Call Gov_Image 3_Source Adobe Spark.jpg"/>
          <p:cNvPicPr>
            <a:picLocks noChangeAspect="1"/>
          </p:cNvPicPr>
          <p:nvPr/>
        </p:nvPicPr>
        <p:blipFill>
          <a:blip r:embed="rId2"/>
          <a:srcRect l="7531"/>
          <a:stretch>
            <a:fillRect/>
          </a:stretch>
        </p:blipFill>
        <p:spPr>
          <a:xfrm>
            <a:off x="293306" y="1660582"/>
            <a:ext cx="3936548" cy="42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8"/>
            <a:ext cx="8229600" cy="1143000"/>
          </a:xfrm>
        </p:spPr>
        <p:txBody>
          <a:bodyPr/>
          <a:lstStyle/>
          <a:p>
            <a:r>
              <a:rPr lang="en-US" dirty="0"/>
              <a:t>GHG Impact from New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813" y="1404527"/>
            <a:ext cx="482216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Baseline emissions:</a:t>
            </a:r>
          </a:p>
          <a:p>
            <a:pPr lvl="1"/>
            <a:r>
              <a:rPr lang="en-US" dirty="0"/>
              <a:t>NJ total GHG emissions </a:t>
            </a:r>
            <a:r>
              <a:rPr lang="mr-IN" dirty="0"/>
              <a:t>–</a:t>
            </a:r>
            <a:r>
              <a:rPr lang="en-US" dirty="0"/>
              <a:t> 100MMt/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NJ power plant GHG emissions </a:t>
            </a:r>
            <a:r>
              <a:rPr lang="mr-IN" dirty="0"/>
              <a:t>–</a:t>
            </a:r>
            <a:r>
              <a:rPr lang="en-US" dirty="0"/>
              <a:t> 18.6MMt/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13 projects net new emissions:</a:t>
            </a:r>
          </a:p>
          <a:p>
            <a:pPr lvl="1"/>
            <a:r>
              <a:rPr lang="en-US" dirty="0"/>
              <a:t>32MMt/</a:t>
            </a:r>
            <a:r>
              <a:rPr lang="en-US" dirty="0" err="1"/>
              <a:t>yr</a:t>
            </a:r>
            <a:r>
              <a:rPr lang="en-US" dirty="0"/>
              <a:t>* total - an increase of 32% in total GHG emissions</a:t>
            </a:r>
          </a:p>
          <a:p>
            <a:pPr lvl="1"/>
            <a:r>
              <a:rPr lang="en-US" dirty="0"/>
              <a:t>14.2MMt/</a:t>
            </a:r>
            <a:r>
              <a:rPr lang="en-US" dirty="0" err="1"/>
              <a:t>yr</a:t>
            </a:r>
            <a:r>
              <a:rPr lang="en-US" dirty="0"/>
              <a:t> - power plant consumption (included in above number) </a:t>
            </a:r>
            <a:r>
              <a:rPr lang="mr-IN" dirty="0"/>
              <a:t>–</a:t>
            </a:r>
            <a:r>
              <a:rPr lang="en-US" dirty="0"/>
              <a:t> an increase of 76% in total power plant GHG emissions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43.3MMt/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full methane lifecycle (NJ and PA)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6033"/>
            <a:ext cx="34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*Million Metric tons per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8" y="5812495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“If you find yourself in a hole, stop digging.”  Will Rogers</a:t>
            </a:r>
          </a:p>
        </p:txBody>
      </p:sp>
      <p:pic>
        <p:nvPicPr>
          <p:cNvPr id="7" name="Picture 6" descr="51284423_2140757139297117_4953837716115554304_n.jpg"/>
          <p:cNvPicPr>
            <a:picLocks noChangeAspect="1"/>
          </p:cNvPicPr>
          <p:nvPr/>
        </p:nvPicPr>
        <p:blipFill>
          <a:blip r:embed="rId2"/>
          <a:srcRect l="9386" r="13963"/>
          <a:stretch>
            <a:fillRect/>
          </a:stretch>
        </p:blipFill>
        <p:spPr>
          <a:xfrm>
            <a:off x="250166" y="1404526"/>
            <a:ext cx="3960148" cy="40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0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1030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“The verdict is in. The world must act now to curb the cataclysmic effects of climate change.  In NJ, we set a path to 100% clean energy by 2050, signed sweeping clean energy legislation and are protecting our land &amp; water.  Our children deserve nothing less.”      Governor Murphy, 11/24/18 </vt:lpstr>
      <vt:lpstr>Climate Change is Accelerating</vt:lpstr>
      <vt:lpstr>Administration Actions to Date</vt:lpstr>
      <vt:lpstr>Administration Inaction to Date</vt:lpstr>
      <vt:lpstr>13 Fossil Fuel Projects</vt:lpstr>
      <vt:lpstr>MORATORIUM</vt:lpstr>
      <vt:lpstr>Other Actions During Moratorium</vt:lpstr>
      <vt:lpstr>GHG Impact from New Projects</vt:lpstr>
      <vt:lpstr>Strategic Importance of  Stopping New Gas Projects</vt:lpstr>
      <vt:lpstr>Health Impacts</vt:lpstr>
      <vt:lpstr>Health Impacts</vt:lpstr>
      <vt:lpstr>Green Energy Jobs</vt:lpstr>
      <vt:lpstr>What Can I Do?</vt:lpstr>
      <vt:lpstr>Get Social!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Dolsky</dc:creator>
  <cp:lastModifiedBy>Joe Testa</cp:lastModifiedBy>
  <cp:revision>54</cp:revision>
  <dcterms:created xsi:type="dcterms:W3CDTF">2019-02-12T18:34:53Z</dcterms:created>
  <dcterms:modified xsi:type="dcterms:W3CDTF">2019-02-20T14:20:06Z</dcterms:modified>
</cp:coreProperties>
</file>